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omments/comment1.xml" ContentType="application/vnd.openxmlformats-officedocument.presentationml.comment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2"/>
  </p:notesMasterIdLst>
  <p:handoutMasterIdLst>
    <p:handoutMasterId r:id="rId113"/>
  </p:handoutMasterIdLst>
  <p:sldIdLst>
    <p:sldId id="256" r:id="rId5"/>
    <p:sldId id="374" r:id="rId6"/>
    <p:sldId id="375" r:id="rId7"/>
    <p:sldId id="377" r:id="rId8"/>
    <p:sldId id="376" r:id="rId9"/>
    <p:sldId id="378" r:id="rId10"/>
    <p:sldId id="379" r:id="rId11"/>
    <p:sldId id="380" r:id="rId12"/>
    <p:sldId id="381" r:id="rId13"/>
    <p:sldId id="382" r:id="rId14"/>
    <p:sldId id="383" r:id="rId15"/>
    <p:sldId id="384" r:id="rId16"/>
    <p:sldId id="266" r:id="rId17"/>
    <p:sldId id="385" r:id="rId18"/>
    <p:sldId id="386" r:id="rId19"/>
    <p:sldId id="387" r:id="rId20"/>
    <p:sldId id="388" r:id="rId21"/>
    <p:sldId id="389" r:id="rId22"/>
    <p:sldId id="390" r:id="rId23"/>
    <p:sldId id="391" r:id="rId24"/>
    <p:sldId id="392"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393" r:id="rId42"/>
    <p:sldId id="292" r:id="rId43"/>
    <p:sldId id="293" r:id="rId44"/>
    <p:sldId id="294" r:id="rId45"/>
    <p:sldId id="295" r:id="rId46"/>
    <p:sldId id="296" r:id="rId47"/>
    <p:sldId id="368"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20" r:id="rId71"/>
    <p:sldId id="321" r:id="rId72"/>
    <p:sldId id="322" r:id="rId73"/>
    <p:sldId id="323"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73" r:id="rId89"/>
    <p:sldId id="340" r:id="rId90"/>
    <p:sldId id="364" r:id="rId91"/>
    <p:sldId id="341" r:id="rId92"/>
    <p:sldId id="342" r:id="rId93"/>
    <p:sldId id="343" r:id="rId94"/>
    <p:sldId id="344" r:id="rId95"/>
    <p:sldId id="394" r:id="rId96"/>
    <p:sldId id="349" r:id="rId97"/>
    <p:sldId id="350" r:id="rId98"/>
    <p:sldId id="369" r:id="rId99"/>
    <p:sldId id="370" r:id="rId100"/>
    <p:sldId id="353" r:id="rId101"/>
    <p:sldId id="372" r:id="rId102"/>
    <p:sldId id="371" r:id="rId103"/>
    <p:sldId id="356" r:id="rId104"/>
    <p:sldId id="357" r:id="rId105"/>
    <p:sldId id="358" r:id="rId106"/>
    <p:sldId id="359" r:id="rId107"/>
    <p:sldId id="360" r:id="rId108"/>
    <p:sldId id="361" r:id="rId109"/>
    <p:sldId id="362" r:id="rId110"/>
    <p:sldId id="363" r:id="rId11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112B"/>
    <a:srgbClr val="F58220"/>
    <a:srgbClr val="8F8944"/>
    <a:srgbClr val="5C3719"/>
    <a:srgbClr val="4C80B0"/>
    <a:srgbClr val="FFCB27"/>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94306" autoAdjust="0"/>
  </p:normalViewPr>
  <p:slideViewPr>
    <p:cSldViewPr snapToGrid="0" snapToObjects="1">
      <p:cViewPr varScale="1">
        <p:scale>
          <a:sx n="85" d="100"/>
          <a:sy n="85" d="100"/>
        </p:scale>
        <p:origin x="1594" y="62"/>
      </p:cViewPr>
      <p:guideLst>
        <p:guide orient="horz" pos="2160"/>
        <p:guide pos="2880"/>
      </p:guideLst>
    </p:cSldViewPr>
  </p:slideViewPr>
  <p:outlineViewPr>
    <p:cViewPr>
      <p:scale>
        <a:sx n="33" d="100"/>
        <a:sy n="33" d="100"/>
      </p:scale>
      <p:origin x="0" y="541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heme" Target="theme/theme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handoutMaster" Target="handoutMasters/handoutMaster1.xml"/><Relationship Id="rId118"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commentAuthors" Target="commentAuthors.xml"/><Relationship Id="rId119"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lie Eagleton" userId="d6790806-d4c3-444c-9452-c45ceac5c02a" providerId="ADAL" clId="{E275F3DC-FFD3-42D9-AFBF-4CFB9EE4093D}"/>
    <pc:docChg chg="undo custSel modSld">
      <pc:chgData name="Hanlie Eagleton" userId="d6790806-d4c3-444c-9452-c45ceac5c02a" providerId="ADAL" clId="{E275F3DC-FFD3-42D9-AFBF-4CFB9EE4093D}" dt="2026-09-16T11:02:34.257" v="20"/>
      <pc:docMkLst>
        <pc:docMk/>
      </pc:docMkLst>
      <pc:sldChg chg="addSp modSp">
        <pc:chgData name="Hanlie Eagleton" userId="d6790806-d4c3-444c-9452-c45ceac5c02a" providerId="ADAL" clId="{E275F3DC-FFD3-42D9-AFBF-4CFB9EE4093D}" dt="2026-09-16T10:55:46.767" v="2" actId="1076"/>
        <pc:sldMkLst>
          <pc:docMk/>
          <pc:sldMk cId="3224073160" sldId="369"/>
        </pc:sldMkLst>
        <pc:grpChg chg="mod">
          <ac:chgData name="Hanlie Eagleton" userId="d6790806-d4c3-444c-9452-c45ceac5c02a" providerId="ADAL" clId="{E275F3DC-FFD3-42D9-AFBF-4CFB9EE4093D}" dt="2026-09-16T10:55:46.767" v="2" actId="1076"/>
          <ac:grpSpMkLst>
            <pc:docMk/>
            <pc:sldMk cId="3224073160" sldId="369"/>
            <ac:grpSpMk id="16" creationId="{D9A6AE68-C98A-DE72-3C50-018FC9E4EF37}"/>
          </ac:grpSpMkLst>
        </pc:grpChg>
        <pc:picChg chg="add mod">
          <ac:chgData name="Hanlie Eagleton" userId="d6790806-d4c3-444c-9452-c45ceac5c02a" providerId="ADAL" clId="{E275F3DC-FFD3-42D9-AFBF-4CFB9EE4093D}" dt="2026-09-16T10:55:46.767" v="2" actId="1076"/>
          <ac:picMkLst>
            <pc:docMk/>
            <pc:sldMk cId="3224073160" sldId="369"/>
            <ac:picMk id="1026" creationId="{8BF64C55-0F8C-4CD3-B3DF-38A83AC259A7}"/>
          </ac:picMkLst>
        </pc:picChg>
      </pc:sldChg>
      <pc:sldChg chg="addSp modSp">
        <pc:chgData name="Hanlie Eagleton" userId="d6790806-d4c3-444c-9452-c45ceac5c02a" providerId="ADAL" clId="{E275F3DC-FFD3-42D9-AFBF-4CFB9EE4093D}" dt="2026-09-16T10:56:54.416" v="7" actId="14100"/>
        <pc:sldMkLst>
          <pc:docMk/>
          <pc:sldMk cId="2640695965" sldId="370"/>
        </pc:sldMkLst>
        <pc:grpChg chg="mod">
          <ac:chgData name="Hanlie Eagleton" userId="d6790806-d4c3-444c-9452-c45ceac5c02a" providerId="ADAL" clId="{E275F3DC-FFD3-42D9-AFBF-4CFB9EE4093D}" dt="2026-09-16T10:56:54.416" v="7" actId="14100"/>
          <ac:grpSpMkLst>
            <pc:docMk/>
            <pc:sldMk cId="2640695965" sldId="370"/>
            <ac:grpSpMk id="19" creationId="{7B47E51D-9421-3816-796C-F0120101B5AD}"/>
          </ac:grpSpMkLst>
        </pc:grpChg>
        <pc:picChg chg="add mod">
          <ac:chgData name="Hanlie Eagleton" userId="d6790806-d4c3-444c-9452-c45ceac5c02a" providerId="ADAL" clId="{E275F3DC-FFD3-42D9-AFBF-4CFB9EE4093D}" dt="2026-09-16T10:56:54.416" v="7" actId="14100"/>
          <ac:picMkLst>
            <pc:docMk/>
            <pc:sldMk cId="2640695965" sldId="370"/>
            <ac:picMk id="2050" creationId="{051CC916-0B10-43B7-8223-490FC86F1BD7}"/>
          </ac:picMkLst>
        </pc:picChg>
      </pc:sldChg>
      <pc:sldChg chg="addSp delSp modSp">
        <pc:chgData name="Hanlie Eagleton" userId="d6790806-d4c3-444c-9452-c45ceac5c02a" providerId="ADAL" clId="{E275F3DC-FFD3-42D9-AFBF-4CFB9EE4093D}" dt="2026-09-16T11:02:34.257" v="20"/>
        <pc:sldMkLst>
          <pc:docMk/>
          <pc:sldMk cId="374399820" sldId="371"/>
        </pc:sldMkLst>
        <pc:picChg chg="del">
          <ac:chgData name="Hanlie Eagleton" userId="d6790806-d4c3-444c-9452-c45ceac5c02a" providerId="ADAL" clId="{E275F3DC-FFD3-42D9-AFBF-4CFB9EE4093D}" dt="2026-09-16T11:02:12.734" v="19" actId="478"/>
          <ac:picMkLst>
            <pc:docMk/>
            <pc:sldMk cId="374399820" sldId="371"/>
            <ac:picMk id="4" creationId="{7D5E08BB-39B8-23AF-0D1E-FA5AC8437ED5}"/>
          </ac:picMkLst>
        </pc:picChg>
        <pc:picChg chg="add mod">
          <ac:chgData name="Hanlie Eagleton" userId="d6790806-d4c3-444c-9452-c45ceac5c02a" providerId="ADAL" clId="{E275F3DC-FFD3-42D9-AFBF-4CFB9EE4093D}" dt="2026-09-16T11:02:34.257" v="20"/>
          <ac:picMkLst>
            <pc:docMk/>
            <pc:sldMk cId="374399820" sldId="371"/>
            <ac:picMk id="5" creationId="{A07FD7F1-B225-4348-82A8-28F8C0DAB0CA}"/>
          </ac:picMkLst>
        </pc:picChg>
      </pc:sldChg>
      <pc:sldChg chg="addSp delSp modSp">
        <pc:chgData name="Hanlie Eagleton" userId="d6790806-d4c3-444c-9452-c45ceac5c02a" providerId="ADAL" clId="{E275F3DC-FFD3-42D9-AFBF-4CFB9EE4093D}" dt="2026-09-16T10:58:26.462" v="18"/>
        <pc:sldMkLst>
          <pc:docMk/>
          <pc:sldMk cId="537291329" sldId="372"/>
        </pc:sldMkLst>
        <pc:picChg chg="del">
          <ac:chgData name="Hanlie Eagleton" userId="d6790806-d4c3-444c-9452-c45ceac5c02a" providerId="ADAL" clId="{E275F3DC-FFD3-42D9-AFBF-4CFB9EE4093D}" dt="2026-09-16T10:57:51.764" v="9" actId="478"/>
          <ac:picMkLst>
            <pc:docMk/>
            <pc:sldMk cId="537291329" sldId="372"/>
            <ac:picMk id="6" creationId="{136591EE-BA93-BD40-952C-AF62B5C3460F}"/>
          </ac:picMkLst>
        </pc:picChg>
        <pc:picChg chg="mod">
          <ac:chgData name="Hanlie Eagleton" userId="d6790806-d4c3-444c-9452-c45ceac5c02a" providerId="ADAL" clId="{E275F3DC-FFD3-42D9-AFBF-4CFB9EE4093D}" dt="2026-09-16T10:58:18.942" v="16" actId="1076"/>
          <ac:picMkLst>
            <pc:docMk/>
            <pc:sldMk cId="537291329" sldId="372"/>
            <ac:picMk id="8" creationId="{90A8E687-DEF1-2668-0B1D-D0617EF8987D}"/>
          </ac:picMkLst>
        </pc:picChg>
        <pc:picChg chg="add del">
          <ac:chgData name="Hanlie Eagleton" userId="d6790806-d4c3-444c-9452-c45ceac5c02a" providerId="ADAL" clId="{E275F3DC-FFD3-42D9-AFBF-4CFB9EE4093D}" dt="2026-09-16T10:57:51.764" v="9" actId="478"/>
          <ac:picMkLst>
            <pc:docMk/>
            <pc:sldMk cId="537291329" sldId="372"/>
            <ac:picMk id="3074" creationId="{6A0A6AB7-066E-4F65-89AD-40A5EEC919F0}"/>
          </ac:picMkLst>
        </pc:picChg>
        <pc:picChg chg="add del mod">
          <ac:chgData name="Hanlie Eagleton" userId="d6790806-d4c3-444c-9452-c45ceac5c02a" providerId="ADAL" clId="{E275F3DC-FFD3-42D9-AFBF-4CFB9EE4093D}" dt="2026-09-16T10:58:20.296" v="17"/>
          <ac:picMkLst>
            <pc:docMk/>
            <pc:sldMk cId="537291329" sldId="372"/>
            <ac:picMk id="3076" creationId="{1270E19D-E30A-43B0-A99F-824A7C4FE75B}"/>
          </ac:picMkLst>
        </pc:picChg>
        <pc:picChg chg="add">
          <ac:chgData name="Hanlie Eagleton" userId="d6790806-d4c3-444c-9452-c45ceac5c02a" providerId="ADAL" clId="{E275F3DC-FFD3-42D9-AFBF-4CFB9EE4093D}" dt="2026-09-16T10:58:26.462" v="18"/>
          <ac:picMkLst>
            <pc:docMk/>
            <pc:sldMk cId="537291329" sldId="372"/>
            <ac:picMk id="3078" creationId="{45C6A721-2595-4817-A8C9-A5E92FD004C6}"/>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0" dt="2025-07-22T14:56:47.996" idx="2">
    <p:pos x="10" y="10"/>
    <p:text>This image needs to be updated to represent Wine Certification Authority please.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2026/09/16</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9/16/2026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Wines of South Africa</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An introduction</a:t>
            </a:r>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Where is South Africa?</a:t>
            </a:r>
            <a:r>
              <a:rPr lang="en-GB" dirty="0">
                <a:effectLst/>
              </a:rPr>
              <a:t> </a:t>
            </a:r>
            <a:endParaRPr lang="en-US"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2247307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South Africa is the southernmost country in Africa and our winelands are located at the very tip of South Africa.</a:t>
            </a:r>
            <a:r>
              <a:rPr lang="en-GB" dirty="0">
                <a:effectLst/>
              </a:rPr>
              <a:t> </a:t>
            </a:r>
            <a:endParaRPr lang="en-US" dirty="0"/>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3995153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Cape Town is the gateway to our winelands with several diverse regions within close proximity.</a:t>
            </a:r>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4164791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Looking back…</a:t>
            </a:r>
            <a:r>
              <a:rPr lang="en-GB" dirty="0">
                <a:effectLst/>
              </a:rPr>
              <a:t> </a:t>
            </a:r>
            <a:endParaRPr lang="en-US" dirty="0"/>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2888871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 has celebrated 367 years of winemaking.</a:t>
            </a:r>
            <a:r>
              <a:rPr lang="en-GB" dirty="0">
                <a:effectLst/>
              </a:rPr>
              <a:t> </a:t>
            </a:r>
            <a:endParaRPr lang="en-US"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2550674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Winemaking dates back to 1659.</a:t>
            </a:r>
            <a:r>
              <a:rPr lang="en-GB" dirty="0">
                <a:effectLst/>
              </a:rPr>
              <a:t> </a:t>
            </a:r>
            <a:endParaRPr lang="en-US" dirty="0"/>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4259974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1652 – The Dutch East India Company established a refreshment station to provide for the ships en route to the spice trade in the East. </a:t>
            </a:r>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3974490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1655 – Governor Jan van Riebeeck planted the first vines, imported from France, Spain and the Rhineland, in the Company Gardens. </a:t>
            </a:r>
            <a:endParaRPr lang="en-US" dirty="0"/>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2149690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1658 – Van Riebeeck planted 1 000 vines on his farm, Boscheuvel, in what is today Bishops Court and Wynberg. </a:t>
            </a:r>
            <a:endParaRPr lang="en-US" dirty="0"/>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1465788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1659 – “Today , praise be to God, wine was made for the first time from Cape grapes...” Jan van Riebeeck’s famous diary entry on 2 February of that year.  Out of all of the world’s wine-producing nations, South Africa is unique in knowing the exact date on which the wine industry began, thanks to this entry.</a:t>
            </a:r>
            <a:r>
              <a:rPr lang="en-GB" dirty="0">
                <a:effectLst/>
              </a:rPr>
              <a:t> </a:t>
            </a:r>
            <a:endParaRPr lang="en-US" dirty="0"/>
          </a:p>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2954813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Governor Simon van der Stel planted some 10 000 vines on the slopes of the Constantiaberg in 1685.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Today, centuries-old Cape Dutch homesteads are beautifully preserved on many of the Cape’s famous wine estates. Some good examples are:</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3330505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378E5-97F9-8F79-52BF-924F9D423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D49D5-3552-747C-4318-DACBA443C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C5E519-7604-BAB6-6012-3A4FB585DD4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Rustenberg</a:t>
            </a:r>
            <a:endParaRPr lang="en-US" dirty="0"/>
          </a:p>
        </p:txBody>
      </p:sp>
      <p:sp>
        <p:nvSpPr>
          <p:cNvPr id="4" name="Slide Number Placeholder 3">
            <a:extLst>
              <a:ext uri="{FF2B5EF4-FFF2-40B4-BE49-F238E27FC236}">
                <a16:creationId xmlns:a16="http://schemas.microsoft.com/office/drawing/2014/main" id="{60F27127-5E86-4735-C951-65531225C63F}"/>
              </a:ext>
            </a:extLst>
          </p:cNvPr>
          <p:cNvSpPr>
            <a:spLocks noGrp="1"/>
          </p:cNvSpPr>
          <p:nvPr>
            <p:ph type="sldNum" sz="quarter" idx="10"/>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17639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D20A4-CAD4-B03D-4E75-652039E18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3911A5-C0CD-8810-9418-149D0B5108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7968FB-8343-50FF-AA3E-6F0F0E8E19BE}"/>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Boschendal</a:t>
            </a:r>
            <a:endParaRPr lang="en-US" dirty="0"/>
          </a:p>
        </p:txBody>
      </p:sp>
      <p:sp>
        <p:nvSpPr>
          <p:cNvPr id="4" name="Slide Number Placeholder 3">
            <a:extLst>
              <a:ext uri="{FF2B5EF4-FFF2-40B4-BE49-F238E27FC236}">
                <a16:creationId xmlns:a16="http://schemas.microsoft.com/office/drawing/2014/main" id="{09DC1676-EACC-02E7-9DA7-4B6E5958A3D4}"/>
              </a:ext>
            </a:extLst>
          </p:cNvPr>
          <p:cNvSpPr>
            <a:spLocks noGrp="1"/>
          </p:cNvSpPr>
          <p:nvPr>
            <p:ph type="sldNum" sz="quarter" idx="10"/>
          </p:nvPr>
        </p:nvSpPr>
        <p:spPr/>
        <p:txBody>
          <a:bodyPr/>
          <a:lstStyle/>
          <a:p>
            <a:fld id="{52396F31-D46C-174D-9DA5-0F156D17816F}" type="slidenum">
              <a:rPr lang="en-US" smtClean="0"/>
              <a:pPr/>
              <a:t>15</a:t>
            </a:fld>
            <a:endParaRPr lang="en-US" dirty="0"/>
          </a:p>
        </p:txBody>
      </p:sp>
    </p:spTree>
    <p:extLst>
      <p:ext uri="{BB962C8B-B14F-4D97-AF65-F5344CB8AC3E}">
        <p14:creationId xmlns:p14="http://schemas.microsoft.com/office/powerpoint/2010/main" val="3848817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0565-6AFF-CB7B-9EF9-A8DE3332F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D5D3B-6B78-E635-FF9C-AE5D573B62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B6151A-662B-0421-9A0E-59D05B89586C}"/>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Vergelegen, with camphor trees that are more than 300 years old.</a:t>
            </a:r>
            <a:r>
              <a:rPr lang="en-GB" dirty="0">
                <a:effectLst/>
              </a:rPr>
              <a:t> </a:t>
            </a:r>
            <a:endParaRPr lang="en-US" dirty="0"/>
          </a:p>
        </p:txBody>
      </p:sp>
      <p:sp>
        <p:nvSpPr>
          <p:cNvPr id="4" name="Slide Number Placeholder 3">
            <a:extLst>
              <a:ext uri="{FF2B5EF4-FFF2-40B4-BE49-F238E27FC236}">
                <a16:creationId xmlns:a16="http://schemas.microsoft.com/office/drawing/2014/main" id="{A16AB534-3B59-5EA7-62FF-7ACEEE432B66}"/>
              </a:ext>
            </a:extLst>
          </p:cNvPr>
          <p:cNvSpPr>
            <a:spLocks noGrp="1"/>
          </p:cNvSpPr>
          <p:nvPr>
            <p:ph type="sldNum" sz="quarter" idx="10"/>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3758027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1D311-0954-75F5-47AE-D37141A93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44705-9846-C910-645A-EE60AB8EA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7D208-AABF-3E62-0B4E-6830E56A4359}"/>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As trade grew, winegrowing spread into the countryside. Wine was transported from outlying areas by ox wagon.</a:t>
            </a:r>
            <a:r>
              <a:rPr lang="en-GB" dirty="0">
                <a:effectLst/>
              </a:rPr>
              <a:t> </a:t>
            </a:r>
            <a:endParaRPr lang="en-US" dirty="0"/>
          </a:p>
        </p:txBody>
      </p:sp>
      <p:sp>
        <p:nvSpPr>
          <p:cNvPr id="4" name="Slide Number Placeholder 3">
            <a:extLst>
              <a:ext uri="{FF2B5EF4-FFF2-40B4-BE49-F238E27FC236}">
                <a16:creationId xmlns:a16="http://schemas.microsoft.com/office/drawing/2014/main" id="{5D1162D0-2D0B-DB77-CD79-210539ED614E}"/>
              </a:ext>
            </a:extLst>
          </p:cNvPr>
          <p:cNvSpPr>
            <a:spLocks noGrp="1"/>
          </p:cNvSpPr>
          <p:nvPr>
            <p:ph type="sldNum" sz="quarter" idx="10"/>
          </p:nvPr>
        </p:nvSpPr>
        <p:spPr/>
        <p:txBody>
          <a:bodyPr/>
          <a:lstStyle/>
          <a:p>
            <a:fld id="{52396F31-D46C-174D-9DA5-0F156D17816F}" type="slidenum">
              <a:rPr lang="en-US" smtClean="0"/>
              <a:pPr/>
              <a:t>17</a:t>
            </a:fld>
            <a:endParaRPr lang="en-US" dirty="0"/>
          </a:p>
        </p:txBody>
      </p:sp>
    </p:spTree>
    <p:extLst>
      <p:ext uri="{BB962C8B-B14F-4D97-AF65-F5344CB8AC3E}">
        <p14:creationId xmlns:p14="http://schemas.microsoft.com/office/powerpoint/2010/main" val="813391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0BC9D-9703-4F36-E674-E1D085904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BD70D-8BE1-AD8C-737E-D4F281F7B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29969-FBC7-1803-CC3F-B983A5F63A5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Canons were fired on the hilltops to alert farmers to the arrival of ships in Table Bay. Kanonkop, the name of a famous Stellenbosch wine estate, means Cannon Hill.</a:t>
            </a:r>
            <a:r>
              <a:rPr lang="en-GB" dirty="0">
                <a:effectLst/>
              </a:rPr>
              <a:t> </a:t>
            </a:r>
            <a:endParaRPr lang="en-US" dirty="0"/>
          </a:p>
        </p:txBody>
      </p:sp>
      <p:sp>
        <p:nvSpPr>
          <p:cNvPr id="4" name="Slide Number Placeholder 3">
            <a:extLst>
              <a:ext uri="{FF2B5EF4-FFF2-40B4-BE49-F238E27FC236}">
                <a16:creationId xmlns:a16="http://schemas.microsoft.com/office/drawing/2014/main" id="{5F5DD401-6765-9DDB-7FED-5C88679010C7}"/>
              </a:ext>
            </a:extLst>
          </p:cNvPr>
          <p:cNvSpPr>
            <a:spLocks noGrp="1"/>
          </p:cNvSpPr>
          <p:nvPr>
            <p:ph type="sldNum" sz="quarter" idx="10"/>
          </p:nvPr>
        </p:nvSpPr>
        <p:spPr/>
        <p:txBody>
          <a:bodyPr/>
          <a:lstStyle/>
          <a:p>
            <a:fld id="{52396F31-D46C-174D-9DA5-0F156D17816F}" type="slidenum">
              <a:rPr lang="en-US" smtClean="0"/>
              <a:pPr/>
              <a:t>18</a:t>
            </a:fld>
            <a:endParaRPr lang="en-US" dirty="0"/>
          </a:p>
        </p:txBody>
      </p:sp>
    </p:spTree>
    <p:extLst>
      <p:ext uri="{BB962C8B-B14F-4D97-AF65-F5344CB8AC3E}">
        <p14:creationId xmlns:p14="http://schemas.microsoft.com/office/powerpoint/2010/main" val="3181294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B5995-243A-E6E2-F1FB-E5DFB4B31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5CAA1-629D-16E5-A5CB-2C0400BCA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E4315-048A-A7BC-4D12-630FCE11B2D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1688 – Fleeing religious persecution in France, a group of 150 Huguenots arrived, settling in the Drakenstein Valley, which subsequently became known as Fransche Hoek (later Franschhoek).</a:t>
            </a:r>
            <a:r>
              <a:rPr lang="en-GB" dirty="0">
                <a:effectLst/>
              </a:rPr>
              <a:t> </a:t>
            </a:r>
            <a:endParaRPr lang="en-US" dirty="0"/>
          </a:p>
        </p:txBody>
      </p:sp>
      <p:sp>
        <p:nvSpPr>
          <p:cNvPr id="4" name="Slide Number Placeholder 3">
            <a:extLst>
              <a:ext uri="{FF2B5EF4-FFF2-40B4-BE49-F238E27FC236}">
                <a16:creationId xmlns:a16="http://schemas.microsoft.com/office/drawing/2014/main" id="{218C73B8-049E-F3ED-9DA0-4E574D150B62}"/>
              </a:ext>
            </a:extLst>
          </p:cNvPr>
          <p:cNvSpPr>
            <a:spLocks noGrp="1"/>
          </p:cNvSpPr>
          <p:nvPr>
            <p:ph type="sldNum" sz="quarter" idx="10"/>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1070477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1A7FB-59D6-C340-E08E-82F651741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03216-7DC2-6A0C-C459-6265C5FA3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F386D-771E-DD45-0A53-5A5FB0B4341E}"/>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In the 18th century, wines from Constantia were exported to Europe, and earned great acclaim for their sweet and luscious nature. Both Baudelaire and Jane Austen mentioned Constantia wines in their writing.</a:t>
            </a:r>
            <a:r>
              <a:rPr lang="en-GB" dirty="0">
                <a:effectLst/>
              </a:rPr>
              <a:t> </a:t>
            </a:r>
            <a:endParaRPr lang="en-US" dirty="0"/>
          </a:p>
        </p:txBody>
      </p:sp>
      <p:sp>
        <p:nvSpPr>
          <p:cNvPr id="4" name="Slide Number Placeholder 3">
            <a:extLst>
              <a:ext uri="{FF2B5EF4-FFF2-40B4-BE49-F238E27FC236}">
                <a16:creationId xmlns:a16="http://schemas.microsoft.com/office/drawing/2014/main" id="{A52FA7D8-D4A9-EDA6-F343-6D64A169B5E9}"/>
              </a:ext>
            </a:extLst>
          </p:cNvPr>
          <p:cNvSpPr>
            <a:spLocks noGrp="1"/>
          </p:cNvSpPr>
          <p:nvPr>
            <p:ph type="sldNum" sz="quarter" idx="10"/>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2396106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78872-1C21-EF02-257B-82D4602CD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5CB77-AA1C-0954-3765-FE2180C18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C31FF-665C-9BB5-B2FC-10979F59B188}"/>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1886 – Phylloxera was discovered on vines on the banks of the Liesbeek River in Mowbray for the first time. The disease spread rapidly and resulted in the uprooting and destruction of millions of vines throughout the Cape.</a:t>
            </a:r>
            <a:r>
              <a:rPr lang="en-GB" dirty="0">
                <a:effectLst/>
              </a:rPr>
              <a:t> </a:t>
            </a:r>
            <a:endParaRPr lang="en-US" dirty="0"/>
          </a:p>
        </p:txBody>
      </p:sp>
      <p:sp>
        <p:nvSpPr>
          <p:cNvPr id="4" name="Slide Number Placeholder 3">
            <a:extLst>
              <a:ext uri="{FF2B5EF4-FFF2-40B4-BE49-F238E27FC236}">
                <a16:creationId xmlns:a16="http://schemas.microsoft.com/office/drawing/2014/main" id="{F18E85B9-D8C4-B2C8-9E18-526E4499FE12}"/>
              </a:ext>
            </a:extLst>
          </p:cNvPr>
          <p:cNvSpPr>
            <a:spLocks noGrp="1"/>
          </p:cNvSpPr>
          <p:nvPr>
            <p:ph type="sldNum" sz="quarter" idx="10"/>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2610205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1918 – The </a:t>
            </a:r>
            <a:r>
              <a:rPr lang="en-GB" sz="1200" i="1" kern="1200" dirty="0">
                <a:solidFill>
                  <a:schemeClr val="tx1"/>
                </a:solidFill>
                <a:effectLst/>
                <a:latin typeface="+mn-lt"/>
                <a:ea typeface="+mn-ea"/>
                <a:cs typeface="+mn-cs"/>
              </a:rPr>
              <a:t>Ko-operatiewe Wijnbouwers Vereeniging van Zuid-Afrika Beperkt </a:t>
            </a:r>
            <a:r>
              <a:rPr lang="en-GB" sz="1200" kern="1200" dirty="0">
                <a:solidFill>
                  <a:schemeClr val="tx1"/>
                </a:solidFill>
                <a:effectLst/>
                <a:latin typeface="+mn-lt"/>
                <a:ea typeface="+mn-ea"/>
                <a:cs typeface="+mn-cs"/>
              </a:rPr>
              <a:t>(KWV) was formed under the leadership of Charles WH Kohler, saving the industry from disaster through the control of volumes and production.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88541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1990 – Nelson Mandela was released, paving the way for increased acceptability of South African wine abroad.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33678505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1994 – South Africa became a democracy and the wine industry was also liberated. Wine exports started to take off, wine marketers and wine markets were exposed to international trends and know-how, and the farmers began replanting.</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24</a:t>
            </a:fld>
            <a:endParaRPr lang="en-US" dirty="0"/>
          </a:p>
        </p:txBody>
      </p:sp>
    </p:spTree>
    <p:extLst>
      <p:ext uri="{BB962C8B-B14F-4D97-AF65-F5344CB8AC3E}">
        <p14:creationId xmlns:p14="http://schemas.microsoft.com/office/powerpoint/2010/main" val="2279594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African wines reflect the best of both the old and the new – presenting fruit-forward styles with elegance, finesse and restraint.</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25</a:t>
            </a:fld>
            <a:endParaRPr lang="en-US" dirty="0"/>
          </a:p>
        </p:txBody>
      </p:sp>
    </p:spTree>
    <p:extLst>
      <p:ext uri="{BB962C8B-B14F-4D97-AF65-F5344CB8AC3E}">
        <p14:creationId xmlns:p14="http://schemas.microsoft.com/office/powerpoint/2010/main" val="3799738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natural environment: Section 2</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26</a:t>
            </a:fld>
            <a:endParaRPr lang="en-US" dirty="0"/>
          </a:p>
        </p:txBody>
      </p:sp>
    </p:spTree>
    <p:extLst>
      <p:ext uri="{BB962C8B-B14F-4D97-AF65-F5344CB8AC3E}">
        <p14:creationId xmlns:p14="http://schemas.microsoft.com/office/powerpoint/2010/main" val="301477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 has the oldest viticultural soils in the world, dating back over 500 million years.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27</a:t>
            </a:fld>
            <a:endParaRPr lang="en-US" dirty="0"/>
          </a:p>
        </p:txBody>
      </p:sp>
    </p:spTree>
    <p:extLst>
      <p:ext uri="{BB962C8B-B14F-4D97-AF65-F5344CB8AC3E}">
        <p14:creationId xmlns:p14="http://schemas.microsoft.com/office/powerpoint/2010/main" val="1983103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Soils vary greatly even within one hectare. The three most important soil groups are derived from shale, granite and sandstone. </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28</a:t>
            </a:fld>
            <a:endParaRPr lang="en-US" dirty="0"/>
          </a:p>
        </p:txBody>
      </p:sp>
    </p:spTree>
    <p:extLst>
      <p:ext uri="{BB962C8B-B14F-4D97-AF65-F5344CB8AC3E}">
        <p14:creationId xmlns:p14="http://schemas.microsoft.com/office/powerpoint/2010/main" val="78751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Cape winelands are surrounded by two mighty oceans that generate fogs, mists and winds, which cool the vineyards.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29</a:t>
            </a:fld>
            <a:endParaRPr lang="en-US" dirty="0"/>
          </a:p>
        </p:txBody>
      </p:sp>
    </p:spTree>
    <p:extLst>
      <p:ext uri="{BB962C8B-B14F-4D97-AF65-F5344CB8AC3E}">
        <p14:creationId xmlns:p14="http://schemas.microsoft.com/office/powerpoint/2010/main" val="4219969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Cape winelands are crisscrossed by steep mountain ranges, giving each valley and wine region a different individual character.</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30</a:t>
            </a:fld>
            <a:endParaRPr lang="en-US" dirty="0"/>
          </a:p>
        </p:txBody>
      </p:sp>
    </p:spTree>
    <p:extLst>
      <p:ext uri="{BB962C8B-B14F-4D97-AF65-F5344CB8AC3E}">
        <p14:creationId xmlns:p14="http://schemas.microsoft.com/office/powerpoint/2010/main" val="538519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Over 95% of our wine is produced in the area known as the Cape Floral Kingdom. One of six such plant kingdoms in the world, it is the smallest, yet richest – home to over 9 600 plant species, more than are found in the entire Northern Hemisphere. It is recognised as a World Heritage Site. The Cape Floral Kingdom is one of 36 recognised biodiversity hotspots, with 70% of the plants found here not found anywhere else on earth.</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31</a:t>
            </a:fld>
            <a:endParaRPr lang="en-US" dirty="0"/>
          </a:p>
        </p:txBody>
      </p:sp>
    </p:spTree>
    <p:extLst>
      <p:ext uri="{BB962C8B-B14F-4D97-AF65-F5344CB8AC3E}">
        <p14:creationId xmlns:p14="http://schemas.microsoft.com/office/powerpoint/2010/main" val="210913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same array of unique soils and climates that created such a mind-boggling diversity of flora obviously also influences our vineyards and therefore our wines. Diversity of soils, matched by diversity of climate and geography, create a treasure trove of winemaking possibilities.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32</a:t>
            </a:fld>
            <a:endParaRPr lang="en-US" dirty="0"/>
          </a:p>
        </p:txBody>
      </p:sp>
    </p:spTree>
    <p:extLst>
      <p:ext uri="{BB962C8B-B14F-4D97-AF65-F5344CB8AC3E}">
        <p14:creationId xmlns:p14="http://schemas.microsoft.com/office/powerpoint/2010/main" val="691596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huge variety of red-wine varieties are planted. The most widely planted are Cabernet Sauvignon and Shiraz (Syrah).</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33</a:t>
            </a:fld>
            <a:endParaRPr lang="en-US" dirty="0"/>
          </a:p>
        </p:txBody>
      </p:sp>
    </p:spTree>
    <p:extLst>
      <p:ext uri="{BB962C8B-B14F-4D97-AF65-F5344CB8AC3E}">
        <p14:creationId xmlns:p14="http://schemas.microsoft.com/office/powerpoint/2010/main" val="2897000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large variety of white-wine varieties are also planted. The most important are Chenin Blanc, Sauvignon Blanc and Chardonnay.</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34</a:t>
            </a:fld>
            <a:endParaRPr lang="en-US" dirty="0"/>
          </a:p>
        </p:txBody>
      </p:sp>
    </p:spTree>
    <p:extLst>
      <p:ext uri="{BB962C8B-B14F-4D97-AF65-F5344CB8AC3E}">
        <p14:creationId xmlns:p14="http://schemas.microsoft.com/office/powerpoint/2010/main" val="27368253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 has the most Chenin Blanc plantings in the world – 15 949 ha in 2025.</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35</a:t>
            </a:fld>
            <a:endParaRPr lang="en-US" dirty="0"/>
          </a:p>
        </p:txBody>
      </p:sp>
    </p:spTree>
    <p:extLst>
      <p:ext uri="{BB962C8B-B14F-4D97-AF65-F5344CB8AC3E}">
        <p14:creationId xmlns:p14="http://schemas.microsoft.com/office/powerpoint/2010/main" val="2380699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Pinotage grape variety is unique to South Africa. It was developed in 1925 by Prof Perold at the University of Stellenbosch, and is a cross between Pinot Noir and Hermitage (Cinsaut). Pinotage wine was first released commercially in 1961.</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36</a:t>
            </a:fld>
            <a:endParaRPr lang="en-US" dirty="0"/>
          </a:p>
        </p:txBody>
      </p:sp>
    </p:spTree>
    <p:extLst>
      <p:ext uri="{BB962C8B-B14F-4D97-AF65-F5344CB8AC3E}">
        <p14:creationId xmlns:p14="http://schemas.microsoft.com/office/powerpoint/2010/main" val="1461069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structure of South Africa’s vineyards has changed over the past three decades to be more in line with the international market demand.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37</a:t>
            </a:fld>
            <a:endParaRPr lang="en-US" dirty="0"/>
          </a:p>
        </p:txBody>
      </p:sp>
    </p:spTree>
    <p:extLst>
      <p:ext uri="{BB962C8B-B14F-4D97-AF65-F5344CB8AC3E}">
        <p14:creationId xmlns:p14="http://schemas.microsoft.com/office/powerpoint/2010/main" val="3172509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E677E-112D-574B-4215-F1D07F613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D9118-2A16-F2CC-35CB-57C3CC638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7824B-D9CC-6FC6-6891-BA5727A0FAFC}"/>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There are no stereotypes in South African wine. Each wine is full of life – distinctive and exciting.</a:t>
            </a:r>
            <a:r>
              <a:rPr lang="en-GB" dirty="0">
                <a:effectLst/>
              </a:rPr>
              <a:t> </a:t>
            </a:r>
            <a:endParaRPr lang="en-US" dirty="0"/>
          </a:p>
        </p:txBody>
      </p:sp>
      <p:sp>
        <p:nvSpPr>
          <p:cNvPr id="4" name="Slide Number Placeholder 3">
            <a:extLst>
              <a:ext uri="{FF2B5EF4-FFF2-40B4-BE49-F238E27FC236}">
                <a16:creationId xmlns:a16="http://schemas.microsoft.com/office/drawing/2014/main" id="{5F031B61-C4B1-6D81-8F9F-D91DB90D78B8}"/>
              </a:ext>
            </a:extLst>
          </p:cNvPr>
          <p:cNvSpPr>
            <a:spLocks noGrp="1"/>
          </p:cNvSpPr>
          <p:nvPr>
            <p:ph type="sldNum" sz="quarter" idx="10"/>
          </p:nvPr>
        </p:nvSpPr>
        <p:spPr/>
        <p:txBody>
          <a:bodyPr/>
          <a:lstStyle/>
          <a:p>
            <a:fld id="{52396F31-D46C-174D-9DA5-0F156D17816F}" type="slidenum">
              <a:rPr lang="en-US" smtClean="0"/>
              <a:pPr/>
              <a:t>38</a:t>
            </a:fld>
            <a:endParaRPr lang="en-US" dirty="0"/>
          </a:p>
        </p:txBody>
      </p:sp>
    </p:spTree>
    <p:extLst>
      <p:ext uri="{BB962C8B-B14F-4D97-AF65-F5344CB8AC3E}">
        <p14:creationId xmlns:p14="http://schemas.microsoft.com/office/powerpoint/2010/main" val="28091302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Production integrity: Section 3</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39</a:t>
            </a:fld>
            <a:endParaRPr lang="en-US" dirty="0"/>
          </a:p>
        </p:txBody>
      </p:sp>
    </p:spTree>
    <p:extLst>
      <p:ext uri="{BB962C8B-B14F-4D97-AF65-F5344CB8AC3E}">
        <p14:creationId xmlns:p14="http://schemas.microsoft.com/office/powerpoint/2010/main" val="35133576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South African Wine and Spirit Board, appointed by the Minister of Agriculture, administers wine production under the extremely rigorous Wine of Origin certification scheme. The Wine and Spirit Board demarcates areas of origin, and the borders are defined by law. For a wine to claim an origin, 100% of the grapes must come from that area. The demarcated areas drill down from regions, to districts, wards and even specific vineyards.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40</a:t>
            </a:fld>
            <a:endParaRPr lang="en-US" dirty="0"/>
          </a:p>
        </p:txBody>
      </p:sp>
    </p:spTree>
    <p:extLst>
      <p:ext uri="{BB962C8B-B14F-4D97-AF65-F5344CB8AC3E}">
        <p14:creationId xmlns:p14="http://schemas.microsoft.com/office/powerpoint/2010/main" val="10682207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With the exception of the vineyards along the Orange River and a few hectares in KwaZulu-Natal, all the South African vineyards are in the Western Cape, relatively close to Cape Town.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41</a:t>
            </a:fld>
            <a:endParaRPr lang="en-US" dirty="0"/>
          </a:p>
        </p:txBody>
      </p:sp>
    </p:spTree>
    <p:extLst>
      <p:ext uri="{BB962C8B-B14F-4D97-AF65-F5344CB8AC3E}">
        <p14:creationId xmlns:p14="http://schemas.microsoft.com/office/powerpoint/2010/main" val="22535523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most established winegrowing areas are the districts of Franschhoek Valley, Paarl and Stellenbosch, and the wards of Constantia, our oldest winegrowing area, and Durbanville.</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42</a:t>
            </a:fld>
            <a:endParaRPr lang="en-US" dirty="0"/>
          </a:p>
        </p:txBody>
      </p:sp>
    </p:spTree>
    <p:extLst>
      <p:ext uri="{BB962C8B-B14F-4D97-AF65-F5344CB8AC3E}">
        <p14:creationId xmlns:p14="http://schemas.microsoft.com/office/powerpoint/2010/main" val="1758610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Constantia lies on the slopes of the Constantiaberg, a southern extension of Table Mountain, and is only 20 minutes away from Cape Town.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43</a:t>
            </a:fld>
            <a:endParaRPr lang="en-US" dirty="0"/>
          </a:p>
        </p:txBody>
      </p:sp>
    </p:spTree>
    <p:extLst>
      <p:ext uri="{BB962C8B-B14F-4D97-AF65-F5344CB8AC3E}">
        <p14:creationId xmlns:p14="http://schemas.microsoft.com/office/powerpoint/2010/main" val="13808513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Durbanville borders on Cape Town’s northern suburb and is characterised by a range of hills known as Tygerberg, from which the district this ward falls within takes its name.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44</a:t>
            </a:fld>
            <a:endParaRPr lang="en-US" dirty="0"/>
          </a:p>
        </p:txBody>
      </p:sp>
    </p:spTree>
    <p:extLst>
      <p:ext uri="{BB962C8B-B14F-4D97-AF65-F5344CB8AC3E}">
        <p14:creationId xmlns:p14="http://schemas.microsoft.com/office/powerpoint/2010/main" val="27806206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Franschhoek Valley district is enclosed on three sides by towering mountains and has retained its French charm as a romantic tourism destination.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45</a:t>
            </a:fld>
            <a:endParaRPr lang="en-US" dirty="0"/>
          </a:p>
        </p:txBody>
      </p:sp>
    </p:spTree>
    <p:extLst>
      <p:ext uri="{BB962C8B-B14F-4D97-AF65-F5344CB8AC3E}">
        <p14:creationId xmlns:p14="http://schemas.microsoft.com/office/powerpoint/2010/main" val="40752866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Paarl is situated beneath a large granite outcrop, the second largest in the world, the biggest being Uluru (previously Ayers Rock) in Australia.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46</a:t>
            </a:fld>
            <a:endParaRPr lang="en-US" dirty="0"/>
          </a:p>
        </p:txBody>
      </p:sp>
    </p:spTree>
    <p:extLst>
      <p:ext uri="{BB962C8B-B14F-4D97-AF65-F5344CB8AC3E}">
        <p14:creationId xmlns:p14="http://schemas.microsoft.com/office/powerpoint/2010/main" val="3912951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Stellenbosch is a university town and the centre of the wine trade.</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47</a:t>
            </a:fld>
            <a:endParaRPr lang="en-US" dirty="0"/>
          </a:p>
        </p:txBody>
      </p:sp>
    </p:spTree>
    <p:extLst>
      <p:ext uri="{BB962C8B-B14F-4D97-AF65-F5344CB8AC3E}">
        <p14:creationId xmlns:p14="http://schemas.microsoft.com/office/powerpoint/2010/main" val="3374710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Older areas that are being rediscovered are Robertson, Swartland, Tulbagh and Wellington.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48</a:t>
            </a:fld>
            <a:endParaRPr lang="en-US" dirty="0"/>
          </a:p>
        </p:txBody>
      </p:sp>
    </p:spTree>
    <p:extLst>
      <p:ext uri="{BB962C8B-B14F-4D97-AF65-F5344CB8AC3E}">
        <p14:creationId xmlns:p14="http://schemas.microsoft.com/office/powerpoint/2010/main" val="3866712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Robertson district runs along the Breede River and is characterised by extreme differences in day and night temperatures.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49</a:t>
            </a:fld>
            <a:endParaRPr lang="en-US" dirty="0"/>
          </a:p>
        </p:txBody>
      </p:sp>
    </p:spTree>
    <p:extLst>
      <p:ext uri="{BB962C8B-B14F-4D97-AF65-F5344CB8AC3E}">
        <p14:creationId xmlns:p14="http://schemas.microsoft.com/office/powerpoint/2010/main" val="2443503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Traditionally a grain-producing area, the Swartland district is interspersed with older bush vines. A group of winemakers are driving an exciting renaissance here.</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50</a:t>
            </a:fld>
            <a:endParaRPr lang="en-US" dirty="0"/>
          </a:p>
        </p:txBody>
      </p:sp>
    </p:spTree>
    <p:extLst>
      <p:ext uri="{BB962C8B-B14F-4D97-AF65-F5344CB8AC3E}">
        <p14:creationId xmlns:p14="http://schemas.microsoft.com/office/powerpoint/2010/main" val="28943886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Tulbagh district is a secluded valley characterised by a unique ‘cold trap’ – a cloud layer that keeps cool night air in the valley until quite late into the morning.</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51</a:t>
            </a:fld>
            <a:endParaRPr lang="en-US" dirty="0"/>
          </a:p>
        </p:txBody>
      </p:sp>
    </p:spTree>
    <p:extLst>
      <p:ext uri="{BB962C8B-B14F-4D97-AF65-F5344CB8AC3E}">
        <p14:creationId xmlns:p14="http://schemas.microsoft.com/office/powerpoint/2010/main" val="5156392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Wellington, which has recently been demarcated a district, is where most of the vineyard nurseries are located.</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52</a:t>
            </a:fld>
            <a:endParaRPr lang="en-US" dirty="0"/>
          </a:p>
        </p:txBody>
      </p:sp>
    </p:spTree>
    <p:extLst>
      <p:ext uri="{BB962C8B-B14F-4D97-AF65-F5344CB8AC3E}">
        <p14:creationId xmlns:p14="http://schemas.microsoft.com/office/powerpoint/2010/main" val="40970945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Explore winegrowing areas along the West Coast, which are influenced by the cold Benguela current.</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53</a:t>
            </a:fld>
            <a:endParaRPr lang="en-US" dirty="0"/>
          </a:p>
        </p:txBody>
      </p:sp>
    </p:spTree>
    <p:extLst>
      <p:ext uri="{BB962C8B-B14F-4D97-AF65-F5344CB8AC3E}">
        <p14:creationId xmlns:p14="http://schemas.microsoft.com/office/powerpoint/2010/main" val="490912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Darling district comprises a range of hills running parallel to the Atlantic Ocean.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54</a:t>
            </a:fld>
            <a:endParaRPr lang="en-US" dirty="0"/>
          </a:p>
        </p:txBody>
      </p:sp>
    </p:spTree>
    <p:extLst>
      <p:ext uri="{BB962C8B-B14F-4D97-AF65-F5344CB8AC3E}">
        <p14:creationId xmlns:p14="http://schemas.microsoft.com/office/powerpoint/2010/main" val="6432970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the Olifants River region newer wards such as Bamboes Bay, as well as stand-alone wards like Cederberg and Lamberts Bay, are producing exciting wines.</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55</a:t>
            </a:fld>
            <a:endParaRPr lang="en-US" dirty="0"/>
          </a:p>
        </p:txBody>
      </p:sp>
    </p:spTree>
    <p:extLst>
      <p:ext uri="{BB962C8B-B14F-4D97-AF65-F5344CB8AC3E}">
        <p14:creationId xmlns:p14="http://schemas.microsoft.com/office/powerpoint/2010/main" val="23780051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New and</a:t>
            </a:r>
            <a:r>
              <a:rPr lang="en-ZA" baseline="0" dirty="0"/>
              <a:t> exciting areas that have emerged in the Cape South Coast region in the past decade are Bot River, Elgin, Elim and Hemel-en-Aarde.</a:t>
            </a:r>
            <a:endParaRPr lang="en-ZA"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56</a:t>
            </a:fld>
            <a:endParaRPr lang="en-US" dirty="0"/>
          </a:p>
        </p:txBody>
      </p:sp>
    </p:spTree>
    <p:extLst>
      <p:ext uri="{BB962C8B-B14F-4D97-AF65-F5344CB8AC3E}">
        <p14:creationId xmlns:p14="http://schemas.microsoft.com/office/powerpoint/2010/main" val="5876959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Bot River ward is renowned for its cool maritime microclimate, which is influenced by its proximity to the lagoon and Walker Bay.</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57</a:t>
            </a:fld>
            <a:endParaRPr lang="en-US" dirty="0"/>
          </a:p>
        </p:txBody>
      </p:sp>
    </p:spTree>
    <p:extLst>
      <p:ext uri="{BB962C8B-B14F-4D97-AF65-F5344CB8AC3E}">
        <p14:creationId xmlns:p14="http://schemas.microsoft.com/office/powerpoint/2010/main" val="13158355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cool Elgin district was originally an apple-growing region and is increasingly maximising on these climatic features to produce cool-climate wines.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58</a:t>
            </a:fld>
            <a:endParaRPr lang="en-US" dirty="0"/>
          </a:p>
        </p:txBody>
      </p:sp>
    </p:spTree>
    <p:extLst>
      <p:ext uri="{BB962C8B-B14F-4D97-AF65-F5344CB8AC3E}">
        <p14:creationId xmlns:p14="http://schemas.microsoft.com/office/powerpoint/2010/main" val="11699022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Elim ward is the southernmost of the maritime vineyards – it’s exposed to very strong south-easterly winds.</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59</a:t>
            </a:fld>
            <a:endParaRPr lang="en-US" dirty="0"/>
          </a:p>
        </p:txBody>
      </p:sp>
    </p:spTree>
    <p:extLst>
      <p:ext uri="{BB962C8B-B14F-4D97-AF65-F5344CB8AC3E}">
        <p14:creationId xmlns:p14="http://schemas.microsoft.com/office/powerpoint/2010/main" val="5081096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Hemel-en-Aarde comprises three distinct wards. Hemel-en-Aarde Valley, Hemel-en-Aarde Ridge and Upper Hemel-en-Aarde</a:t>
            </a:r>
            <a:r>
              <a:rPr lang="en-GB" sz="1200" kern="1200" baseline="0" dirty="0">
                <a:solidFill>
                  <a:schemeClr val="tx1"/>
                </a:solidFill>
                <a:effectLst/>
                <a:latin typeface="+mn-lt"/>
                <a:ea typeface="+mn-ea"/>
                <a:cs typeface="+mn-cs"/>
              </a:rPr>
              <a:t> Valley.</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60</a:t>
            </a:fld>
            <a:endParaRPr lang="en-US" dirty="0"/>
          </a:p>
        </p:txBody>
      </p:sp>
    </p:spTree>
    <p:extLst>
      <p:ext uri="{BB962C8B-B14F-4D97-AF65-F5344CB8AC3E}">
        <p14:creationId xmlns:p14="http://schemas.microsoft.com/office/powerpoint/2010/main" val="38915330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elongated semi-arid Klein Karoo region is well known for its port-style wines.</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61</a:t>
            </a:fld>
            <a:endParaRPr lang="en-US" dirty="0"/>
          </a:p>
        </p:txBody>
      </p:sp>
    </p:spTree>
    <p:extLst>
      <p:ext uri="{BB962C8B-B14F-4D97-AF65-F5344CB8AC3E}">
        <p14:creationId xmlns:p14="http://schemas.microsoft.com/office/powerpoint/2010/main" val="26630270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High-yielding areas include Breedekloof, Central Orange River and Worcester.</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62</a:t>
            </a:fld>
            <a:endParaRPr lang="en-US" dirty="0"/>
          </a:p>
        </p:txBody>
      </p:sp>
    </p:spTree>
    <p:extLst>
      <p:ext uri="{BB962C8B-B14F-4D97-AF65-F5344CB8AC3E}">
        <p14:creationId xmlns:p14="http://schemas.microsoft.com/office/powerpoint/2010/main" val="30066029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vineyards of the Breedekloof area flourish on the alluvial valley soils.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63</a:t>
            </a:fld>
            <a:endParaRPr lang="en-US" dirty="0"/>
          </a:p>
        </p:txBody>
      </p:sp>
    </p:spTree>
    <p:extLst>
      <p:ext uri="{BB962C8B-B14F-4D97-AF65-F5344CB8AC3E}">
        <p14:creationId xmlns:p14="http://schemas.microsoft.com/office/powerpoint/2010/main" val="32972121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Central Orange River alongside the Orange River is the most northerly winegrowing area in South Africa.</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64</a:t>
            </a:fld>
            <a:endParaRPr lang="en-US" dirty="0"/>
          </a:p>
        </p:txBody>
      </p:sp>
    </p:spTree>
    <p:extLst>
      <p:ext uri="{BB962C8B-B14F-4D97-AF65-F5344CB8AC3E}">
        <p14:creationId xmlns:p14="http://schemas.microsoft.com/office/powerpoint/2010/main" val="11648417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Worcester’s winelands are traditionally planted in the fertile flood plains of the Breede River.</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65</a:t>
            </a:fld>
            <a:endParaRPr lang="en-US" dirty="0"/>
          </a:p>
        </p:txBody>
      </p:sp>
    </p:spTree>
    <p:extLst>
      <p:ext uri="{BB962C8B-B14F-4D97-AF65-F5344CB8AC3E}">
        <p14:creationId xmlns:p14="http://schemas.microsoft.com/office/powerpoint/2010/main" val="20731821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/Xam San were the world’s first environmentalists. Their legacy lives on in the commitment of South Africa wine producers to farm sustainably and conserve their land for future generations. This philosophy is embodied in the San word ≠hannuwa, which means ‘the gathering of good fortune through living in harmony with nature’.</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66</a:t>
            </a:fld>
            <a:endParaRPr lang="en-US" dirty="0"/>
          </a:p>
        </p:txBody>
      </p:sp>
    </p:spTree>
    <p:extLst>
      <p:ext uri="{BB962C8B-B14F-4D97-AF65-F5344CB8AC3E}">
        <p14:creationId xmlns:p14="http://schemas.microsoft.com/office/powerpoint/2010/main" val="22292945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Sustainable Wine South Africa is administered by the Wine and Spirit Board, and drives the sustainable farming initiative, the Integrated Production of Wine (IPW). It employs independent auditors to check the IPW status of winegrowers. IPW is a scheme that specifies environmentally sustainable practices, rules and regulations. This scheme was introduced to the industry in 1998. Guidelines cover environmental impact care, monitor water usage, health and safety, and protect and conserve our unique natural habitat.</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67</a:t>
            </a:fld>
            <a:endParaRPr lang="en-US" dirty="0"/>
          </a:p>
        </p:txBody>
      </p:sp>
    </p:spTree>
    <p:extLst>
      <p:ext uri="{BB962C8B-B14F-4D97-AF65-F5344CB8AC3E}">
        <p14:creationId xmlns:p14="http://schemas.microsoft.com/office/powerpoint/2010/main" val="14289527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From 2010, producers who are certified as sustainable by Sustainable Wine South Africa have been be able to use the new Wine and Spirit Board certification seal that highlights this commitment to environmentally sustainable wine production. Consumers can trace every bottle back to the vineyard practices of its source, and know that the wine has been sustainably produced and audited as such.</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68</a:t>
            </a:fld>
            <a:endParaRPr lang="en-US" dirty="0"/>
          </a:p>
        </p:txBody>
      </p:sp>
    </p:spTree>
    <p:extLst>
      <p:ext uri="{BB962C8B-B14F-4D97-AF65-F5344CB8AC3E}">
        <p14:creationId xmlns:p14="http://schemas.microsoft.com/office/powerpoint/2010/main" val="39355493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For a producer to make a claim on a wine label, 85% of the wine must come from that vintage, 85% of the wine must come from that variety and 100% of the wine must come from that area.</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69</a:t>
            </a:fld>
            <a:endParaRPr lang="en-US" dirty="0"/>
          </a:p>
        </p:txBody>
      </p:sp>
    </p:spTree>
    <p:extLst>
      <p:ext uri="{BB962C8B-B14F-4D97-AF65-F5344CB8AC3E}">
        <p14:creationId xmlns:p14="http://schemas.microsoft.com/office/powerpoint/2010/main" val="22175770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certification seal on the bottle is an absolute guarantee to the consumer that the claims on the packaging regarding vintage, variety and origin are true, and the wine was of good quality when evaluated by the Wine and Spirit Board for certification.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70</a:t>
            </a:fld>
            <a:endParaRPr lang="en-US" dirty="0"/>
          </a:p>
        </p:txBody>
      </p:sp>
    </p:spTree>
    <p:extLst>
      <p:ext uri="{BB962C8B-B14F-4D97-AF65-F5344CB8AC3E}">
        <p14:creationId xmlns:p14="http://schemas.microsoft.com/office/powerpoint/2010/main" val="163965437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South African wine industry is concerned with the triple bottom line: profit, people and the environment.</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71</a:t>
            </a:fld>
            <a:endParaRPr lang="en-US" dirty="0"/>
          </a:p>
        </p:txBody>
      </p:sp>
    </p:spTree>
    <p:extLst>
      <p:ext uri="{BB962C8B-B14F-4D97-AF65-F5344CB8AC3E}">
        <p14:creationId xmlns:p14="http://schemas.microsoft.com/office/powerpoint/2010/main" val="1019810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South Africa is unique in that our wine industry has established the Wine Industry Ethical Trade Initiative (WIETA), an independent, not-for-profit, multi-shareholder organisation established in 2002. Committed to ethical trading, and improving and safeguarding the working conditions of employees in agriculture.</a:t>
            </a:r>
            <a:r>
              <a:rPr lang="en-ZA" sz="1200" u="sng"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72</a:t>
            </a:fld>
            <a:endParaRPr lang="en-US" dirty="0"/>
          </a:p>
        </p:txBody>
      </p:sp>
    </p:spTree>
    <p:extLst>
      <p:ext uri="{BB962C8B-B14F-4D97-AF65-F5344CB8AC3E}">
        <p14:creationId xmlns:p14="http://schemas.microsoft.com/office/powerpoint/2010/main" val="766747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2012, WIETA introduced a new ethical seal that testifies to reasonable working conditions, based on rigorous and closely monitored qualification criteria. This is believed to be a world first among wine-producing countries.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73</a:t>
            </a:fld>
            <a:endParaRPr lang="en-US" dirty="0"/>
          </a:p>
        </p:txBody>
      </p:sp>
    </p:spTree>
    <p:extLst>
      <p:ext uri="{BB962C8B-B14F-4D97-AF65-F5344CB8AC3E}">
        <p14:creationId xmlns:p14="http://schemas.microsoft.com/office/powerpoint/2010/main" val="38553388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Producers are keen to help a new generation of farm children access educational opportunities that were denied their parents. This is a toy library run by the Pebbles Project, one of the many NGOs operating on the farms.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74</a:t>
            </a:fld>
            <a:endParaRPr lang="en-US" dirty="0"/>
          </a:p>
        </p:txBody>
      </p:sp>
    </p:spTree>
    <p:extLst>
      <p:ext uri="{BB962C8B-B14F-4D97-AF65-F5344CB8AC3E}">
        <p14:creationId xmlns:p14="http://schemas.microsoft.com/office/powerpoint/2010/main" val="32209250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 has more Fairtrade wines than any other country. In 2025</a:t>
            </a:r>
            <a:r>
              <a:rPr lang="en-GB" sz="1200" kern="1200">
                <a:solidFill>
                  <a:schemeClr val="tx1"/>
                </a:solidFill>
                <a:effectLst/>
                <a:latin typeface="+mn-lt"/>
                <a:ea typeface="+mn-ea"/>
                <a:cs typeface="+mn-cs"/>
              </a:rPr>
              <a:t>, more than 80</a:t>
            </a:r>
            <a:r>
              <a:rPr lang="en-GB" sz="1200" kern="1200" dirty="0">
                <a:solidFill>
                  <a:schemeClr val="tx1"/>
                </a:solidFill>
                <a:effectLst/>
                <a:latin typeface="+mn-lt"/>
                <a:ea typeface="+mn-ea"/>
                <a:cs typeface="+mn-cs"/>
              </a:rPr>
              <a:t>% of all Fairtrade wines sold in the world originated in South Africa.</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75</a:t>
            </a:fld>
            <a:endParaRPr lang="en-US" dirty="0"/>
          </a:p>
        </p:txBody>
      </p:sp>
    </p:spTree>
    <p:extLst>
      <p:ext uri="{BB962C8B-B14F-4D97-AF65-F5344CB8AC3E}">
        <p14:creationId xmlns:p14="http://schemas.microsoft.com/office/powerpoint/2010/main" val="22536959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Black-owned brands are gaining traction as the wine industry becomes more representative of the general population.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76</a:t>
            </a:fld>
            <a:endParaRPr lang="en-US" dirty="0"/>
          </a:p>
        </p:txBody>
      </p:sp>
    </p:spTree>
    <p:extLst>
      <p:ext uri="{BB962C8B-B14F-4D97-AF65-F5344CB8AC3E}">
        <p14:creationId xmlns:p14="http://schemas.microsoft.com/office/powerpoint/2010/main" val="22961399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African wines lead the world in production integrity and environmental sustainability.</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77</a:t>
            </a:fld>
            <a:endParaRPr lang="en-US" dirty="0"/>
          </a:p>
        </p:txBody>
      </p:sp>
    </p:spTree>
    <p:extLst>
      <p:ext uri="{BB962C8B-B14F-4D97-AF65-F5344CB8AC3E}">
        <p14:creationId xmlns:p14="http://schemas.microsoft.com/office/powerpoint/2010/main" val="17758994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‘Wamkelekile’ means ‘The warmest welcome’ in isiXhosa: Section 4</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78</a:t>
            </a:fld>
            <a:endParaRPr lang="en-US" dirty="0"/>
          </a:p>
        </p:txBody>
      </p:sp>
    </p:spTree>
    <p:extLst>
      <p:ext uri="{BB962C8B-B14F-4D97-AF65-F5344CB8AC3E}">
        <p14:creationId xmlns:p14="http://schemas.microsoft.com/office/powerpoint/2010/main" val="31867107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Modern South Africans are descended from many origins and the country has 11 official languages.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79</a:t>
            </a:fld>
            <a:endParaRPr lang="en-US" dirty="0"/>
          </a:p>
        </p:txBody>
      </p:sp>
    </p:spTree>
    <p:extLst>
      <p:ext uri="{BB962C8B-B14F-4D97-AF65-F5344CB8AC3E}">
        <p14:creationId xmlns:p14="http://schemas.microsoft.com/office/powerpoint/2010/main" val="16368588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are extraordinary people in South Africa’s past and present, for example iconic leader Nelson Mandela.</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80</a:t>
            </a:fld>
            <a:endParaRPr lang="en-US" dirty="0"/>
          </a:p>
        </p:txBody>
      </p:sp>
    </p:spTree>
    <p:extLst>
      <p:ext uri="{BB962C8B-B14F-4D97-AF65-F5344CB8AC3E}">
        <p14:creationId xmlns:p14="http://schemas.microsoft.com/office/powerpoint/2010/main" val="11255326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Four South Africans have won the Nobel Peace Prize: Albert Luthuli (1960), Desmond Tutu (1984), Nelson Mandela (1993) and FW de Klerk (1993).</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81</a:t>
            </a:fld>
            <a:endParaRPr lang="en-US" dirty="0"/>
          </a:p>
        </p:txBody>
      </p:sp>
    </p:spTree>
    <p:extLst>
      <p:ext uri="{BB962C8B-B14F-4D97-AF65-F5344CB8AC3E}">
        <p14:creationId xmlns:p14="http://schemas.microsoft.com/office/powerpoint/2010/main" val="260964326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Ubuntu is a unique South African philosophy which is about the essence of humanity. You can’t exist as a human in isolation, we are all interconnected.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82</a:t>
            </a:fld>
            <a:endParaRPr lang="en-US" dirty="0"/>
          </a:p>
        </p:txBody>
      </p:sp>
    </p:spTree>
    <p:extLst>
      <p:ext uri="{BB962C8B-B14F-4D97-AF65-F5344CB8AC3E}">
        <p14:creationId xmlns:p14="http://schemas.microsoft.com/office/powerpoint/2010/main" val="40474632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Africa’s diverse cultural heritage is reflected in Cape cuisine, which marries all the influences of our origins with wonderful produce.</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83</a:t>
            </a:fld>
            <a:endParaRPr lang="en-US" dirty="0"/>
          </a:p>
        </p:txBody>
      </p:sp>
    </p:spTree>
    <p:extLst>
      <p:ext uri="{BB962C8B-B14F-4D97-AF65-F5344CB8AC3E}">
        <p14:creationId xmlns:p14="http://schemas.microsoft.com/office/powerpoint/2010/main" val="25055488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Africans are passionate about cooking meat on the barbeque, which they call a braai.</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84</a:t>
            </a:fld>
            <a:endParaRPr lang="en-US" dirty="0"/>
          </a:p>
        </p:txBody>
      </p:sp>
    </p:spTree>
    <p:extLst>
      <p:ext uri="{BB962C8B-B14F-4D97-AF65-F5344CB8AC3E}">
        <p14:creationId xmlns:p14="http://schemas.microsoft.com/office/powerpoint/2010/main" val="735054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85</a:t>
            </a:fld>
            <a:endParaRPr lang="en-US" dirty="0"/>
          </a:p>
        </p:txBody>
      </p:sp>
    </p:spTree>
    <p:extLst>
      <p:ext uri="{BB962C8B-B14F-4D97-AF65-F5344CB8AC3E}">
        <p14:creationId xmlns:p14="http://schemas.microsoft.com/office/powerpoint/2010/main" val="42593277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Wild buck are still found in the mountains and countryside – many farmers keep small herds.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86</a:t>
            </a:fld>
            <a:endParaRPr lang="en-US" dirty="0"/>
          </a:p>
        </p:txBody>
      </p:sp>
    </p:spTree>
    <p:extLst>
      <p:ext uri="{BB962C8B-B14F-4D97-AF65-F5344CB8AC3E}">
        <p14:creationId xmlns:p14="http://schemas.microsoft.com/office/powerpoint/2010/main" val="9221435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Cape Leopard Trust, which facilitates conservation of the Cape’s predator diversity through implementing conservation strategies, research projects and tourism initiatives, was launched in 2004 and has achieved remarkable success.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87</a:t>
            </a:fld>
            <a:endParaRPr lang="en-US" dirty="0"/>
          </a:p>
        </p:txBody>
      </p:sp>
    </p:spTree>
    <p:extLst>
      <p:ext uri="{BB962C8B-B14F-4D97-AF65-F5344CB8AC3E}">
        <p14:creationId xmlns:p14="http://schemas.microsoft.com/office/powerpoint/2010/main" val="32581123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At the Victoria and Albert Waterfront, tourists from all over the world enjoy our memorable cuisine and wines, all with a stunning view of majestic Table Mountain.</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88</a:t>
            </a:fld>
            <a:endParaRPr lang="en-US" dirty="0"/>
          </a:p>
        </p:txBody>
      </p:sp>
    </p:spTree>
    <p:extLst>
      <p:ext uri="{BB962C8B-B14F-4D97-AF65-F5344CB8AC3E}">
        <p14:creationId xmlns:p14="http://schemas.microsoft.com/office/powerpoint/2010/main" val="167763140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 are many fine restaurants at wineries within easy driving distance of Cape Town.</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89</a:t>
            </a:fld>
            <a:endParaRPr lang="en-US" dirty="0"/>
          </a:p>
        </p:txBody>
      </p:sp>
    </p:spTree>
    <p:extLst>
      <p:ext uri="{BB962C8B-B14F-4D97-AF65-F5344CB8AC3E}">
        <p14:creationId xmlns:p14="http://schemas.microsoft.com/office/powerpoint/2010/main" val="294611644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are wonderful beaches all around the Cape.</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90</a:t>
            </a:fld>
            <a:endParaRPr lang="en-US" dirty="0"/>
          </a:p>
        </p:txBody>
      </p:sp>
    </p:spTree>
    <p:extLst>
      <p:ext uri="{BB962C8B-B14F-4D97-AF65-F5344CB8AC3E}">
        <p14:creationId xmlns:p14="http://schemas.microsoft.com/office/powerpoint/2010/main" val="35264130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All very different and spectacular.</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91</a:t>
            </a:fld>
            <a:endParaRPr lang="en-US" dirty="0"/>
          </a:p>
        </p:txBody>
      </p:sp>
    </p:spTree>
    <p:extLst>
      <p:ext uri="{BB962C8B-B14F-4D97-AF65-F5344CB8AC3E}">
        <p14:creationId xmlns:p14="http://schemas.microsoft.com/office/powerpoint/2010/main" val="209899334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FD77C-0E5C-9EE7-C97A-94034C76A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8F273-3163-8192-8F1F-19054F95B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5717F-4AF4-878F-EDAC-05F3598B129D}"/>
              </a:ext>
            </a:extLst>
          </p:cNvPr>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South African wines are wines to enjoy because we understand that life is good.</a:t>
            </a:r>
          </a:p>
        </p:txBody>
      </p:sp>
      <p:sp>
        <p:nvSpPr>
          <p:cNvPr id="4" name="Slide Number Placeholder 3">
            <a:extLst>
              <a:ext uri="{FF2B5EF4-FFF2-40B4-BE49-F238E27FC236}">
                <a16:creationId xmlns:a16="http://schemas.microsoft.com/office/drawing/2014/main" id="{D588BD9F-D6B1-EACA-2801-9CD55BF74052}"/>
              </a:ext>
            </a:extLst>
          </p:cNvPr>
          <p:cNvSpPr>
            <a:spLocks noGrp="1"/>
          </p:cNvSpPr>
          <p:nvPr>
            <p:ph type="sldNum" sz="quarter" idx="10"/>
          </p:nvPr>
        </p:nvSpPr>
        <p:spPr/>
        <p:txBody>
          <a:bodyPr/>
          <a:lstStyle/>
          <a:p>
            <a:fld id="{52396F31-D46C-174D-9DA5-0F156D17816F}" type="slidenum">
              <a:rPr lang="en-US" smtClean="0"/>
              <a:pPr/>
              <a:t>92</a:t>
            </a:fld>
            <a:endParaRPr lang="en-US" dirty="0"/>
          </a:p>
        </p:txBody>
      </p:sp>
    </p:spTree>
    <p:extLst>
      <p:ext uri="{BB962C8B-B14F-4D97-AF65-F5344CB8AC3E}">
        <p14:creationId xmlns:p14="http://schemas.microsoft.com/office/powerpoint/2010/main" val="38453523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quick look at the statistics and figures: Section 5</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93</a:t>
            </a:fld>
            <a:endParaRPr lang="en-US" dirty="0"/>
          </a:p>
        </p:txBody>
      </p:sp>
    </p:spTree>
    <p:extLst>
      <p:ext uri="{BB962C8B-B14F-4D97-AF65-F5344CB8AC3E}">
        <p14:creationId xmlns:p14="http://schemas.microsoft.com/office/powerpoint/2010/main" val="76180877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terms of world wine production, South Africa ranks as number seventh in overall volume production of wine and produces 4.5% of the world's wine (2026).</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94</a:t>
            </a:fld>
            <a:endParaRPr lang="en-US" dirty="0"/>
          </a:p>
        </p:txBody>
      </p:sp>
    </p:spTree>
    <p:extLst>
      <p:ext uri="{BB962C8B-B14F-4D97-AF65-F5344CB8AC3E}">
        <p14:creationId xmlns:p14="http://schemas.microsoft.com/office/powerpoint/2010/main" val="146407333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Total ha under wine grapes:</a:t>
            </a:r>
            <a:r>
              <a:rPr lang="en-GB" dirty="0">
                <a:solidFill>
                  <a:srgbClr val="FF0000"/>
                </a:solidFill>
                <a:effectLst/>
              </a:rPr>
              <a:t> </a:t>
            </a:r>
            <a:r>
              <a:rPr lang="en-GB" sz="1200" kern="1200" dirty="0">
                <a:solidFill>
                  <a:schemeClr val="tx1"/>
                </a:solidFill>
                <a:effectLst/>
                <a:latin typeface="+mn-lt"/>
                <a:ea typeface="+mn-ea"/>
                <a:cs typeface="+mn-cs"/>
              </a:rPr>
              <a:t>From 99 597 ha in 2015 to 86 525 ha in 2025. </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52396F31-D46C-174D-9DA5-0F156D17816F}" type="slidenum">
              <a:rPr lang="en-US" smtClean="0"/>
              <a:pPr/>
              <a:t>95</a:t>
            </a:fld>
            <a:endParaRPr lang="en-US" dirty="0"/>
          </a:p>
        </p:txBody>
      </p:sp>
    </p:spTree>
    <p:extLst>
      <p:ext uri="{BB962C8B-B14F-4D97-AF65-F5344CB8AC3E}">
        <p14:creationId xmlns:p14="http://schemas.microsoft.com/office/powerpoint/2010/main" val="323103427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Although total plantings have not increased significantly, there has been a dramatic restructuring of the South African vineyards with substantial uprooting and replanting in the past two decades.</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96</a:t>
            </a:fld>
            <a:endParaRPr lang="en-US" dirty="0"/>
          </a:p>
        </p:txBody>
      </p:sp>
    </p:spTree>
    <p:extLst>
      <p:ext uri="{BB962C8B-B14F-4D97-AF65-F5344CB8AC3E}">
        <p14:creationId xmlns:p14="http://schemas.microsoft.com/office/powerpoint/2010/main" val="116248129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1990, 84% of the vineyards were planted to white-wine varieties. In 2025, the figure was 56%.</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97</a:t>
            </a:fld>
            <a:endParaRPr lang="en-US" dirty="0"/>
          </a:p>
        </p:txBody>
      </p:sp>
    </p:spTree>
    <p:extLst>
      <p:ext uri="{BB962C8B-B14F-4D97-AF65-F5344CB8AC3E}">
        <p14:creationId xmlns:p14="http://schemas.microsoft.com/office/powerpoint/2010/main" val="100294573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28.7% of South Africa’s total vineyards are under 10 years old. In the case of red-wine varieties the figure is 12.0% of total red and, in white-wine varieties, 16.7% of total white.</a:t>
            </a:r>
          </a:p>
          <a:p>
            <a:endParaRPr lang="en-GB" sz="1200" kern="1200" dirty="0">
              <a:solidFill>
                <a:srgbClr val="FF000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96F31-D46C-174D-9DA5-0F156D17816F}" type="slidenum">
              <a:rPr lang="en-US" smtClean="0"/>
              <a:pPr/>
              <a:t>98</a:t>
            </a:fld>
            <a:endParaRPr lang="en-US" dirty="0"/>
          </a:p>
        </p:txBody>
      </p:sp>
    </p:spTree>
    <p:extLst>
      <p:ext uri="{BB962C8B-B14F-4D97-AF65-F5344CB8AC3E}">
        <p14:creationId xmlns:p14="http://schemas.microsoft.com/office/powerpoint/2010/main" val="34499097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Since the advent of democracy South Africa has achieved notable success in exports, with volumes increasing from 22 million litres in 1992 to 264 million litres in 2025.</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99</a:t>
            </a:fld>
            <a:endParaRPr lang="en-US" dirty="0"/>
          </a:p>
        </p:txBody>
      </p:sp>
    </p:spTree>
    <p:extLst>
      <p:ext uri="{BB962C8B-B14F-4D97-AF65-F5344CB8AC3E}">
        <p14:creationId xmlns:p14="http://schemas.microsoft.com/office/powerpoint/2010/main" val="218511953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UK is South Africa’s number one export destination, followed by European countries such as The Netherlands and Sweden. Canada, the USA, China and African countries are increasingly important destinations.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100</a:t>
            </a:fld>
            <a:endParaRPr lang="en-US" dirty="0"/>
          </a:p>
        </p:txBody>
      </p:sp>
    </p:spTree>
    <p:extLst>
      <p:ext uri="{BB962C8B-B14F-4D97-AF65-F5344CB8AC3E}">
        <p14:creationId xmlns:p14="http://schemas.microsoft.com/office/powerpoint/2010/main" val="189803449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South African wines are constantly improving, a fact reflected in the increasing number of international accolades.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101</a:t>
            </a:fld>
            <a:endParaRPr lang="en-US" dirty="0"/>
          </a:p>
        </p:txBody>
      </p:sp>
    </p:spTree>
    <p:extLst>
      <p:ext uri="{BB962C8B-B14F-4D97-AF65-F5344CB8AC3E}">
        <p14:creationId xmlns:p14="http://schemas.microsoft.com/office/powerpoint/2010/main" val="30708190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Why are South African wines so special?</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102</a:t>
            </a:fld>
            <a:endParaRPr lang="en-US" dirty="0"/>
          </a:p>
        </p:txBody>
      </p:sp>
    </p:spTree>
    <p:extLst>
      <p:ext uri="{BB962C8B-B14F-4D97-AF65-F5344CB8AC3E}">
        <p14:creationId xmlns:p14="http://schemas.microsoft.com/office/powerpoint/2010/main" val="250188013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You can taste the life in South African wines because, where our vines grow, there is more diverse life per square metre than anywhere else on the planet.</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103</a:t>
            </a:fld>
            <a:endParaRPr lang="en-US" dirty="0"/>
          </a:p>
        </p:txBody>
      </p:sp>
    </p:spTree>
    <p:extLst>
      <p:ext uri="{BB962C8B-B14F-4D97-AF65-F5344CB8AC3E}">
        <p14:creationId xmlns:p14="http://schemas.microsoft.com/office/powerpoint/2010/main" val="11055481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is a purity and intensity in our wine flavours that comes from growing our wines in harmony with our environment and its over 10 000 other plant species.</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104</a:t>
            </a:fld>
            <a:endParaRPr lang="en-US" dirty="0"/>
          </a:p>
        </p:txBody>
      </p:sp>
    </p:spTree>
    <p:extLst>
      <p:ext uri="{BB962C8B-B14F-4D97-AF65-F5344CB8AC3E}">
        <p14:creationId xmlns:p14="http://schemas.microsoft.com/office/powerpoint/2010/main" val="1756032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All human beings can trace their ultimate heritage to South Africa – maybe that’s why South African wines taste of ‘home’.</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105</a:t>
            </a:fld>
            <a:endParaRPr lang="en-US" dirty="0"/>
          </a:p>
        </p:txBody>
      </p:sp>
    </p:spTree>
    <p:extLst>
      <p:ext uri="{BB962C8B-B14F-4D97-AF65-F5344CB8AC3E}">
        <p14:creationId xmlns:p14="http://schemas.microsoft.com/office/powerpoint/2010/main" val="12035811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t>
            </a:r>
          </a:p>
        </p:txBody>
      </p:sp>
      <p:sp>
        <p:nvSpPr>
          <p:cNvPr id="4" name="Slide Number Placeholder 3"/>
          <p:cNvSpPr>
            <a:spLocks noGrp="1"/>
          </p:cNvSpPr>
          <p:nvPr>
            <p:ph type="sldNum" sz="quarter" idx="10"/>
          </p:nvPr>
        </p:nvSpPr>
        <p:spPr/>
        <p:txBody>
          <a:bodyPr/>
          <a:lstStyle/>
          <a:p>
            <a:fld id="{52396F31-D46C-174D-9DA5-0F156D17816F}" type="slidenum">
              <a:rPr lang="en-US" smtClean="0"/>
              <a:pPr/>
              <a:t>106</a:t>
            </a:fld>
            <a:endParaRPr lang="en-US" dirty="0"/>
          </a:p>
        </p:txBody>
      </p:sp>
    </p:spTree>
    <p:extLst>
      <p:ext uri="{BB962C8B-B14F-4D97-AF65-F5344CB8AC3E}">
        <p14:creationId xmlns:p14="http://schemas.microsoft.com/office/powerpoint/2010/main" val="182161375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107</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Yellow 1">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9/16/2026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9/16/2026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55"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75.jpg"/></Relationships>
</file>

<file path=ppt/slides/_rels/slide7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image" Target="../media/image78.png"/></Relationships>
</file>

<file path=ppt/slides/_rels/slide7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0.xml"/><Relationship Id="rId1" Type="http://schemas.openxmlformats.org/officeDocument/2006/relationships/slideLayout" Target="../slideLayouts/slideLayout4.xml"/><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5.xml"/><Relationship Id="rId1" Type="http://schemas.openxmlformats.org/officeDocument/2006/relationships/slideLayout" Target="../slideLayouts/slideLayout4.xml"/><Relationship Id="rId4" Type="http://schemas.openxmlformats.org/officeDocument/2006/relationships/image" Target="../media/image91.jpg"/></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5.xml"/><Relationship Id="rId1" Type="http://schemas.openxmlformats.org/officeDocument/2006/relationships/slideLayout" Target="../slideLayouts/slideLayout5.xml"/><Relationship Id="rId5" Type="http://schemas.openxmlformats.org/officeDocument/2006/relationships/image" Target="../media/image102.png"/><Relationship Id="rId4" Type="http://schemas.openxmlformats.org/officeDocument/2006/relationships/image" Target="../media/image101.jpg"/></Relationships>
</file>

<file path=ppt/slides/_rels/slide9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6.xml"/><Relationship Id="rId1" Type="http://schemas.openxmlformats.org/officeDocument/2006/relationships/slideLayout" Target="../slideLayouts/slideLayout5.xml"/><Relationship Id="rId5" Type="http://schemas.openxmlformats.org/officeDocument/2006/relationships/image" Target="../media/image104.png"/><Relationship Id="rId4" Type="http://schemas.openxmlformats.org/officeDocument/2006/relationships/image" Target="../media/image103.jpg"/></Relationships>
</file>

<file path=ppt/slides/_rels/slide9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8.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9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yellow background with a yellow sunburst&#10;&#10;AI-generated content may be incorrect.">
            <a:extLst>
              <a:ext uri="{FF2B5EF4-FFF2-40B4-BE49-F238E27FC236}">
                <a16:creationId xmlns:a16="http://schemas.microsoft.com/office/drawing/2014/main" id="{D23EAB61-B02F-CD28-0AF5-3E997396E48A}"/>
              </a:ext>
            </a:extLst>
          </p:cNvPr>
          <p:cNvPicPr>
            <a:picLocks noChangeAspect="1"/>
          </p:cNvPicPr>
          <p:nvPr/>
        </p:nvPicPr>
        <p:blipFill>
          <a:blip r:embed="rId3"/>
          <a:stretch>
            <a:fillRect/>
          </a:stretch>
        </p:blipFill>
        <p:spPr>
          <a:xfrm>
            <a:off x="-2" y="-2"/>
            <a:ext cx="9144000" cy="6858000"/>
          </a:xfrm>
          <a:prstGeom prst="rect">
            <a:avLst/>
          </a:prstGeom>
        </p:spPr>
      </p:pic>
      <p:sp>
        <p:nvSpPr>
          <p:cNvPr id="19" name="object 20">
            <a:extLst>
              <a:ext uri="{FF2B5EF4-FFF2-40B4-BE49-F238E27FC236}">
                <a16:creationId xmlns:a16="http://schemas.microsoft.com/office/drawing/2014/main" id="{B631FD9A-73B2-FC60-577F-620DFB4F2E97}"/>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Welcome</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2.jpg">
            <a:extLst>
              <a:ext uri="{FF2B5EF4-FFF2-40B4-BE49-F238E27FC236}">
                <a16:creationId xmlns:a16="http://schemas.microsoft.com/office/drawing/2014/main" id="{8201BC7A-8D89-4739-3E5F-5C0A0F70CBCE}"/>
              </a:ext>
            </a:extLst>
          </p:cNvPr>
          <p:cNvPicPr>
            <a:picLocks noChangeAspect="1"/>
          </p:cNvPicPr>
          <p:nvPr/>
        </p:nvPicPr>
        <p:blipFill>
          <a:blip r:embed="rId3" cstate="email">
            <a:extLst>
              <a:ext uri="{28A0092B-C50C-407E-A947-70E740481C1C}">
                <a14:useLocalDpi xmlns:a14="http://schemas.microsoft.com/office/drawing/2010/main"/>
              </a:ext>
            </a:extLst>
          </a:blip>
          <a:srcRect l="6618" t="5813" r="8162" b="16721"/>
          <a:stretch>
            <a:fillRect/>
          </a:stretch>
        </p:blipFill>
        <p:spPr>
          <a:xfrm>
            <a:off x="611188" y="368300"/>
            <a:ext cx="7921625" cy="5400675"/>
          </a:xfrm>
          <a:prstGeom prst="rect">
            <a:avLst/>
          </a:prstGeom>
        </p:spPr>
      </p:pic>
      <p:sp>
        <p:nvSpPr>
          <p:cNvPr id="24" name="Subtitle 23">
            <a:extLst>
              <a:ext uri="{FF2B5EF4-FFF2-40B4-BE49-F238E27FC236}">
                <a16:creationId xmlns:a16="http://schemas.microsoft.com/office/drawing/2014/main" id="{99C5C4E2-96D4-3342-8C1E-2C5F559C99D4}"/>
              </a:ext>
            </a:extLst>
          </p:cNvPr>
          <p:cNvSpPr>
            <a:spLocks noGrp="1"/>
          </p:cNvSpPr>
          <p:nvPr>
            <p:ph type="subTitle" idx="1"/>
          </p:nvPr>
        </p:nvSpPr>
        <p:spPr/>
        <p:txBody>
          <a:bodyPr/>
          <a:lstStyle/>
          <a:p>
            <a:r>
              <a:rPr lang="en-ZA" dirty="0">
                <a:cs typeface="Myriad Pro Light"/>
              </a:rPr>
              <a:t>SOUTH AFRICA - an introduction         </a:t>
            </a:r>
          </a:p>
        </p:txBody>
      </p:sp>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1B7D0-4D89-01E7-CEA4-A5856E0D11E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96E7D087-BACE-AF5C-6580-D68A14796837}"/>
              </a:ext>
            </a:extLst>
          </p:cNvPr>
          <p:cNvSpPr>
            <a:spLocks noGrp="1"/>
          </p:cNvSpPr>
          <p:nvPr>
            <p:ph type="subTitle" idx="1"/>
          </p:nvPr>
        </p:nvSpPr>
        <p:spPr/>
        <p:txBody>
          <a:bodyPr/>
          <a:lstStyle/>
          <a:p>
            <a:r>
              <a:rPr lang="en-ZA" dirty="0">
                <a:cs typeface="Myriad Pro Light"/>
              </a:rPr>
              <a:t>Where is SOUTH AFRICA?</a:t>
            </a:r>
          </a:p>
        </p:txBody>
      </p:sp>
      <p:pic>
        <p:nvPicPr>
          <p:cNvPr id="2" name="Picture 1" descr="a3.jpg">
            <a:extLst>
              <a:ext uri="{FF2B5EF4-FFF2-40B4-BE49-F238E27FC236}">
                <a16:creationId xmlns:a16="http://schemas.microsoft.com/office/drawing/2014/main" id="{CF60CFCB-A0F6-BEF9-4C82-67D3550CA5E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684" t="10721" r="6684" b="12176"/>
          <a:stretch>
            <a:fillRect/>
          </a:stretch>
        </p:blipFill>
        <p:spPr>
          <a:xfrm>
            <a:off x="611188" y="294199"/>
            <a:ext cx="7921625" cy="5287617"/>
          </a:xfrm>
          <a:prstGeom prst="rect">
            <a:avLst/>
          </a:prstGeom>
        </p:spPr>
      </p:pic>
    </p:spTree>
    <p:extLst>
      <p:ext uri="{BB962C8B-B14F-4D97-AF65-F5344CB8AC3E}">
        <p14:creationId xmlns:p14="http://schemas.microsoft.com/office/powerpoint/2010/main" val="652541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62D71-839D-05F2-6D8A-3F2685CB79D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9DF8BF0B-8A42-EE44-3CC2-AAACE3B356AA}"/>
              </a:ext>
            </a:extLst>
          </p:cNvPr>
          <p:cNvSpPr>
            <a:spLocks noGrp="1"/>
          </p:cNvSpPr>
          <p:nvPr>
            <p:ph type="subTitle" idx="1"/>
          </p:nvPr>
        </p:nvSpPr>
        <p:spPr>
          <a:xfrm>
            <a:off x="623017" y="5897180"/>
            <a:ext cx="7161310" cy="960820"/>
          </a:xfrm>
        </p:spPr>
        <p:txBody>
          <a:bodyPr/>
          <a:lstStyle/>
          <a:p>
            <a:r>
              <a:rPr lang="en-ZA" dirty="0">
                <a:cs typeface="Myriad Pro Light"/>
              </a:rPr>
              <a:t>Where in the world?</a:t>
            </a:r>
          </a:p>
        </p:txBody>
      </p:sp>
      <p:pic>
        <p:nvPicPr>
          <p:cNvPr id="2" name="Picture 1">
            <a:extLst>
              <a:ext uri="{FF2B5EF4-FFF2-40B4-BE49-F238E27FC236}">
                <a16:creationId xmlns:a16="http://schemas.microsoft.com/office/drawing/2014/main" id="{69CAE8A4-7E42-C6AD-684E-E2AB1CDA7EFF}"/>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6" name="Picture 5">
            <a:extLst>
              <a:ext uri="{FF2B5EF4-FFF2-40B4-BE49-F238E27FC236}">
                <a16:creationId xmlns:a16="http://schemas.microsoft.com/office/drawing/2014/main" id="{F02A1802-F898-2149-CC88-2EA66DB239D6}"/>
              </a:ext>
            </a:extLst>
          </p:cNvPr>
          <p:cNvPicPr>
            <a:picLocks noChangeAspect="1"/>
          </p:cNvPicPr>
          <p:nvPr/>
        </p:nvPicPr>
        <p:blipFill>
          <a:blip r:embed="rId4"/>
          <a:srcRect t="7299" b="8477"/>
          <a:stretch>
            <a:fillRect/>
          </a:stretch>
        </p:blipFill>
        <p:spPr>
          <a:xfrm>
            <a:off x="516834" y="368300"/>
            <a:ext cx="8102379" cy="5118099"/>
          </a:xfrm>
          <a:prstGeom prst="rect">
            <a:avLst/>
          </a:prstGeom>
        </p:spPr>
      </p:pic>
      <p:sp>
        <p:nvSpPr>
          <p:cNvPr id="7" name="Subtitle 23">
            <a:extLst>
              <a:ext uri="{FF2B5EF4-FFF2-40B4-BE49-F238E27FC236}">
                <a16:creationId xmlns:a16="http://schemas.microsoft.com/office/drawing/2014/main" id="{EF91143A-4192-A504-4DAC-2C8E5EC1EAC6}"/>
              </a:ext>
            </a:extLst>
          </p:cNvPr>
          <p:cNvSpPr txBox="1">
            <a:spLocks/>
          </p:cNvSpPr>
          <p:nvPr/>
        </p:nvSpPr>
        <p:spPr>
          <a:xfrm>
            <a:off x="3762980" y="5007959"/>
            <a:ext cx="2057373" cy="255805"/>
          </a:xfrm>
          <a:prstGeom prst="rect">
            <a:avLst/>
          </a:prstGeom>
        </p:spPr>
        <p:txBody>
          <a:bodyPr vert="horz" lIns="0" tIns="0" rIns="0" bIns="0" rtlCol="0" anchor="ctr">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ZA" sz="1600" dirty="0">
                <a:solidFill>
                  <a:schemeClr val="bg1"/>
                </a:solidFill>
                <a:cs typeface="Myriad Pro Light"/>
              </a:rPr>
              <a:t>South Africa</a:t>
            </a:r>
          </a:p>
        </p:txBody>
      </p:sp>
      <p:sp>
        <p:nvSpPr>
          <p:cNvPr id="9" name="Half-frame 8">
            <a:extLst>
              <a:ext uri="{FF2B5EF4-FFF2-40B4-BE49-F238E27FC236}">
                <a16:creationId xmlns:a16="http://schemas.microsoft.com/office/drawing/2014/main" id="{B1361303-E0AC-188C-32DF-2AB9D0E07A60}"/>
              </a:ext>
            </a:extLst>
          </p:cNvPr>
          <p:cNvSpPr/>
          <p:nvPr/>
        </p:nvSpPr>
        <p:spPr>
          <a:xfrm rot="2700000">
            <a:off x="4651165" y="4728692"/>
            <a:ext cx="267065" cy="267065"/>
          </a:xfrm>
          <a:prstGeom prst="halfFrame">
            <a:avLst/>
          </a:prstGeom>
          <a:solidFill>
            <a:srgbClr val="7E11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2338748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8D7C6-79A6-3033-1895-4EDD6DAC8540}"/>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F6BEC333-DD79-DB03-BCCB-28046E3504F8}"/>
              </a:ext>
            </a:extLst>
          </p:cNvPr>
          <p:cNvSpPr>
            <a:spLocks noGrp="1"/>
          </p:cNvSpPr>
          <p:nvPr>
            <p:ph type="subTitle" idx="1"/>
          </p:nvPr>
        </p:nvSpPr>
        <p:spPr>
          <a:xfrm>
            <a:off x="623017" y="5897180"/>
            <a:ext cx="7161310" cy="960820"/>
          </a:xfrm>
        </p:spPr>
        <p:txBody>
          <a:bodyPr/>
          <a:lstStyle/>
          <a:p>
            <a:r>
              <a:rPr lang="en-ZA" dirty="0">
                <a:cs typeface="Myriad Pro Light"/>
              </a:rPr>
              <a:t>Winegrowing areas of South Africa</a:t>
            </a:r>
          </a:p>
        </p:txBody>
      </p:sp>
      <p:pic>
        <p:nvPicPr>
          <p:cNvPr id="14" name="Picture 13">
            <a:extLst>
              <a:ext uri="{FF2B5EF4-FFF2-40B4-BE49-F238E27FC236}">
                <a16:creationId xmlns:a16="http://schemas.microsoft.com/office/drawing/2014/main" id="{4BF868F7-56B3-04BC-8641-313063818F00}"/>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11" name="Picture 10">
            <a:extLst>
              <a:ext uri="{FF2B5EF4-FFF2-40B4-BE49-F238E27FC236}">
                <a16:creationId xmlns:a16="http://schemas.microsoft.com/office/drawing/2014/main" id="{808D792F-5194-50D8-EF03-040210E1FA82}"/>
              </a:ext>
            </a:extLst>
          </p:cNvPr>
          <p:cNvPicPr>
            <a:picLocks noChangeAspect="1"/>
          </p:cNvPicPr>
          <p:nvPr/>
        </p:nvPicPr>
        <p:blipFill>
          <a:blip r:embed="rId4"/>
          <a:srcRect l="18434" t="2423" r="1664" b="2533"/>
          <a:stretch>
            <a:fillRect/>
          </a:stretch>
        </p:blipFill>
        <p:spPr>
          <a:xfrm>
            <a:off x="2115407" y="368300"/>
            <a:ext cx="6417406" cy="5400675"/>
          </a:xfrm>
          <a:prstGeom prst="rect">
            <a:avLst/>
          </a:prstGeom>
        </p:spPr>
      </p:pic>
      <p:pic>
        <p:nvPicPr>
          <p:cNvPr id="12" name="Picture 11">
            <a:extLst>
              <a:ext uri="{FF2B5EF4-FFF2-40B4-BE49-F238E27FC236}">
                <a16:creationId xmlns:a16="http://schemas.microsoft.com/office/drawing/2014/main" id="{B78D0182-C50F-2BAC-8DE1-6B0C07334232}"/>
              </a:ext>
            </a:extLst>
          </p:cNvPr>
          <p:cNvPicPr>
            <a:picLocks noChangeAspect="1"/>
          </p:cNvPicPr>
          <p:nvPr/>
        </p:nvPicPr>
        <p:blipFill>
          <a:blip r:embed="rId4"/>
          <a:srcRect t="15914" r="85455" b="20582"/>
          <a:stretch>
            <a:fillRect/>
          </a:stretch>
        </p:blipFill>
        <p:spPr>
          <a:xfrm>
            <a:off x="617209" y="365760"/>
            <a:ext cx="1749989" cy="5405555"/>
          </a:xfrm>
          <a:prstGeom prst="rect">
            <a:avLst/>
          </a:prstGeom>
        </p:spPr>
      </p:pic>
    </p:spTree>
    <p:extLst>
      <p:ext uri="{BB962C8B-B14F-4D97-AF65-F5344CB8AC3E}">
        <p14:creationId xmlns:p14="http://schemas.microsoft.com/office/powerpoint/2010/main" val="237722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C0FFD-EB5A-5D81-DBF9-4896984DC65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D4FD431D-092A-393E-5133-82BE2D98F8F4}"/>
              </a:ext>
            </a:extLst>
          </p:cNvPr>
          <p:cNvSpPr>
            <a:spLocks noGrp="1"/>
          </p:cNvSpPr>
          <p:nvPr>
            <p:ph type="subTitle" idx="1"/>
          </p:nvPr>
        </p:nvSpPr>
        <p:spPr/>
        <p:txBody>
          <a:bodyPr/>
          <a:lstStyle/>
          <a:p>
            <a:r>
              <a:rPr lang="en-ZA" dirty="0">
                <a:cs typeface="Myriad Pro Light"/>
              </a:rPr>
              <a:t>Looking back – our heritage</a:t>
            </a:r>
          </a:p>
        </p:txBody>
      </p:sp>
      <p:pic>
        <p:nvPicPr>
          <p:cNvPr id="2" name="Picture 1" descr="a6.jpg">
            <a:extLst>
              <a:ext uri="{FF2B5EF4-FFF2-40B4-BE49-F238E27FC236}">
                <a16:creationId xmlns:a16="http://schemas.microsoft.com/office/drawing/2014/main" id="{69047EA1-636E-B472-6A66-35C97B98E1A2}"/>
              </a:ext>
            </a:extLst>
          </p:cNvPr>
          <p:cNvPicPr>
            <a:picLocks noChangeAspect="1"/>
          </p:cNvPicPr>
          <p:nvPr/>
        </p:nvPicPr>
        <p:blipFill>
          <a:blip r:embed="rId3" cstate="email">
            <a:extLst>
              <a:ext uri="{28A0092B-C50C-407E-A947-70E740481C1C}">
                <a14:useLocalDpi xmlns:a14="http://schemas.microsoft.com/office/drawing/2010/main"/>
              </a:ext>
            </a:extLst>
          </a:blip>
          <a:srcRect l="9270" t="6688" r="6656" b="1688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967058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A3E01-795F-8D0C-3B38-63AC7F7730C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CD61CA7-1B73-9E23-FF1B-E49195FECA9B}"/>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6" name="Picture 5">
            <a:extLst>
              <a:ext uri="{FF2B5EF4-FFF2-40B4-BE49-F238E27FC236}">
                <a16:creationId xmlns:a16="http://schemas.microsoft.com/office/drawing/2014/main" id="{438AEC63-D08B-E4FE-8F56-2924602C28F8}"/>
              </a:ext>
            </a:extLst>
          </p:cNvPr>
          <p:cNvPicPr>
            <a:picLocks noChangeAspect="1"/>
          </p:cNvPicPr>
          <p:nvPr/>
        </p:nvPicPr>
        <p:blipFill>
          <a:blip r:embed="rId4"/>
          <a:srcRect/>
          <a:stretch/>
        </p:blipFill>
        <p:spPr>
          <a:xfrm>
            <a:off x="1563500" y="-103367"/>
            <a:ext cx="6016999" cy="6624011"/>
          </a:xfrm>
          <a:prstGeom prst="rect">
            <a:avLst/>
          </a:prstGeom>
        </p:spPr>
      </p:pic>
    </p:spTree>
    <p:extLst>
      <p:ext uri="{BB962C8B-B14F-4D97-AF65-F5344CB8AC3E}">
        <p14:creationId xmlns:p14="http://schemas.microsoft.com/office/powerpoint/2010/main" val="775241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137FB-4010-0D0E-6079-754C8F685B3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52B64AE-749E-4A33-90C6-77DE54507DAD}"/>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6" name="Picture 5">
            <a:extLst>
              <a:ext uri="{FF2B5EF4-FFF2-40B4-BE49-F238E27FC236}">
                <a16:creationId xmlns:a16="http://schemas.microsoft.com/office/drawing/2014/main" id="{6D3866D7-50A8-F723-C91A-D7DFAC8560E7}"/>
              </a:ext>
            </a:extLst>
          </p:cNvPr>
          <p:cNvPicPr>
            <a:picLocks noChangeAspect="1"/>
          </p:cNvPicPr>
          <p:nvPr/>
        </p:nvPicPr>
        <p:blipFill>
          <a:blip r:embed="rId4"/>
          <a:srcRect/>
          <a:stretch/>
        </p:blipFill>
        <p:spPr>
          <a:xfrm>
            <a:off x="2087895" y="557948"/>
            <a:ext cx="4968209" cy="4968209"/>
          </a:xfrm>
          <a:prstGeom prst="rect">
            <a:avLst/>
          </a:prstGeom>
        </p:spPr>
      </p:pic>
      <p:sp>
        <p:nvSpPr>
          <p:cNvPr id="2" name="Subtitle 1">
            <a:extLst>
              <a:ext uri="{FF2B5EF4-FFF2-40B4-BE49-F238E27FC236}">
                <a16:creationId xmlns:a16="http://schemas.microsoft.com/office/drawing/2014/main" id="{7D30912D-EEFB-0882-C85F-F63713FE0255}"/>
              </a:ext>
            </a:extLst>
          </p:cNvPr>
          <p:cNvSpPr>
            <a:spLocks noGrp="1"/>
          </p:cNvSpPr>
          <p:nvPr>
            <p:ph type="subTitle" idx="1"/>
          </p:nvPr>
        </p:nvSpPr>
        <p:spPr/>
        <p:txBody>
          <a:bodyPr/>
          <a:lstStyle/>
          <a:p>
            <a:r>
              <a:rPr lang="en-GB" dirty="0"/>
              <a:t>The beginning of winemaking excellence</a:t>
            </a:r>
          </a:p>
        </p:txBody>
      </p:sp>
    </p:spTree>
    <p:extLst>
      <p:ext uri="{BB962C8B-B14F-4D97-AF65-F5344CB8AC3E}">
        <p14:creationId xmlns:p14="http://schemas.microsoft.com/office/powerpoint/2010/main" val="2142489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AD006-E8EB-AD3A-4EF1-573C259C6D3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E62B995D-3AB2-C883-11B0-766FB3E89681}"/>
              </a:ext>
            </a:extLst>
          </p:cNvPr>
          <p:cNvSpPr>
            <a:spLocks noGrp="1"/>
          </p:cNvSpPr>
          <p:nvPr>
            <p:ph type="subTitle" idx="1"/>
          </p:nvPr>
        </p:nvSpPr>
        <p:spPr/>
        <p:txBody>
          <a:bodyPr>
            <a:normAutofit/>
          </a:bodyPr>
          <a:lstStyle/>
          <a:p>
            <a:r>
              <a:rPr lang="en-ZA" dirty="0">
                <a:cs typeface="Myriad Pro Light"/>
              </a:rPr>
              <a:t>1652 – The Dutch East India Company </a:t>
            </a:r>
            <a:br>
              <a:rPr lang="en-ZA" dirty="0">
                <a:cs typeface="Myriad Pro Light"/>
              </a:rPr>
            </a:br>
            <a:r>
              <a:rPr lang="en-ZA" sz="1600" dirty="0">
                <a:solidFill>
                  <a:srgbClr val="5C3719"/>
                </a:solidFill>
                <a:latin typeface="Avenir Next LT Pro" panose="020B0504020202020204" pitchFamily="34" charset="77"/>
                <a:cs typeface="Myriad Pro Light"/>
              </a:rPr>
              <a:t>established a refreshment station to provide for the ships </a:t>
            </a:r>
            <a:br>
              <a:rPr lang="en-ZA" sz="1600" dirty="0">
                <a:solidFill>
                  <a:srgbClr val="5C3719"/>
                </a:solidFill>
                <a:latin typeface="Avenir Next LT Pro" panose="020B0504020202020204" pitchFamily="34" charset="77"/>
                <a:cs typeface="Myriad Pro Light"/>
              </a:rPr>
            </a:br>
            <a:r>
              <a:rPr lang="en-ZA" sz="1600" dirty="0">
                <a:solidFill>
                  <a:srgbClr val="5C3719"/>
                </a:solidFill>
                <a:latin typeface="Avenir Next LT Pro" panose="020B0504020202020204" pitchFamily="34" charset="77"/>
                <a:cs typeface="Myriad Pro Light"/>
              </a:rPr>
              <a:t>en route to the spice trade in the East</a:t>
            </a:r>
          </a:p>
        </p:txBody>
      </p:sp>
      <p:pic>
        <p:nvPicPr>
          <p:cNvPr id="3" name="Picture 2" descr="9.jpg">
            <a:extLst>
              <a:ext uri="{FF2B5EF4-FFF2-40B4-BE49-F238E27FC236}">
                <a16:creationId xmlns:a16="http://schemas.microsoft.com/office/drawing/2014/main" id="{37176BD4-07F9-4489-F3C0-EFC042BCF325}"/>
              </a:ext>
            </a:extLst>
          </p:cNvPr>
          <p:cNvPicPr>
            <a:picLocks noChangeAspect="1"/>
          </p:cNvPicPr>
          <p:nvPr/>
        </p:nvPicPr>
        <p:blipFill rotWithShape="1">
          <a:blip r:embed="rId3">
            <a:extLst>
              <a:ext uri="{28A0092B-C50C-407E-A947-70E740481C1C}">
                <a14:useLocalDpi xmlns:a14="http://schemas.microsoft.com/office/drawing/2010/main"/>
              </a:ext>
            </a:extLst>
          </a:blip>
          <a:srcRect l="7777" t="5994" r="7396" b="1691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820876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35DBB-506A-636F-D84D-DB1B867F8EE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232DB45-D8C5-344F-F1D2-BF01F762774A}"/>
              </a:ext>
            </a:extLst>
          </p:cNvPr>
          <p:cNvPicPr>
            <a:picLocks noChangeAspect="1"/>
          </p:cNvPicPr>
          <p:nvPr/>
        </p:nvPicPr>
        <p:blipFill>
          <a:blip r:embed="rId3"/>
          <a:srcRect t="10625" b="10625"/>
          <a:stretch/>
        </p:blipFill>
        <p:spPr>
          <a:xfrm>
            <a:off x="-2" y="368300"/>
            <a:ext cx="9144000" cy="5400675"/>
          </a:xfrm>
          <a:prstGeom prst="rect">
            <a:avLst/>
          </a:prstGeom>
        </p:spPr>
      </p:pic>
      <p:sp>
        <p:nvSpPr>
          <p:cNvPr id="24" name="Subtitle 23">
            <a:extLst>
              <a:ext uri="{FF2B5EF4-FFF2-40B4-BE49-F238E27FC236}">
                <a16:creationId xmlns:a16="http://schemas.microsoft.com/office/drawing/2014/main" id="{3A421D10-9183-CA1D-5007-6E9B723E0863}"/>
              </a:ext>
            </a:extLst>
          </p:cNvPr>
          <p:cNvSpPr>
            <a:spLocks noGrp="1"/>
          </p:cNvSpPr>
          <p:nvPr>
            <p:ph type="subTitle" idx="1"/>
          </p:nvPr>
        </p:nvSpPr>
        <p:spPr/>
        <p:txBody>
          <a:bodyPr>
            <a:normAutofit/>
          </a:bodyPr>
          <a:lstStyle/>
          <a:p>
            <a:r>
              <a:rPr lang="en-ZA" dirty="0">
                <a:cs typeface="Myriad Pro Light"/>
              </a:rPr>
              <a:t>1655 – Governor Jan van Riebeeck </a:t>
            </a:r>
            <a:br>
              <a:rPr lang="en-ZA" dirty="0">
                <a:cs typeface="Myriad Pro Light"/>
              </a:rPr>
            </a:br>
            <a:r>
              <a:rPr lang="en-ZA" sz="1600" dirty="0">
                <a:solidFill>
                  <a:srgbClr val="5C3719"/>
                </a:solidFill>
                <a:latin typeface="Avenir Next LT Pro" panose="020B0504020202020204" pitchFamily="34" charset="77"/>
                <a:cs typeface="Myriad Pro Light"/>
              </a:rPr>
              <a:t>planted the first vines, imported from France, Spain and </a:t>
            </a:r>
            <a:br>
              <a:rPr lang="en-ZA" sz="1600" dirty="0">
                <a:solidFill>
                  <a:srgbClr val="5C3719"/>
                </a:solidFill>
                <a:latin typeface="Avenir Next LT Pro" panose="020B0504020202020204" pitchFamily="34" charset="77"/>
                <a:cs typeface="Myriad Pro Light"/>
              </a:rPr>
            </a:br>
            <a:r>
              <a:rPr lang="en-ZA" sz="1600" dirty="0">
                <a:solidFill>
                  <a:srgbClr val="5C3719"/>
                </a:solidFill>
                <a:latin typeface="Avenir Next LT Pro" panose="020B0504020202020204" pitchFamily="34" charset="77"/>
                <a:cs typeface="Myriad Pro Light"/>
              </a:rPr>
              <a:t>the Rhineland, in the Company Gardens</a:t>
            </a:r>
          </a:p>
        </p:txBody>
      </p:sp>
      <p:pic>
        <p:nvPicPr>
          <p:cNvPr id="2" name="Picture 1" descr="10.jpg">
            <a:extLst>
              <a:ext uri="{FF2B5EF4-FFF2-40B4-BE49-F238E27FC236}">
                <a16:creationId xmlns:a16="http://schemas.microsoft.com/office/drawing/2014/main" id="{5C961D77-FC76-A256-FBDD-A86875E8BB11}"/>
              </a:ext>
            </a:extLst>
          </p:cNvPr>
          <p:cNvPicPr>
            <a:picLocks noChangeAspect="1"/>
          </p:cNvPicPr>
          <p:nvPr/>
        </p:nvPicPr>
        <p:blipFill rotWithShape="1">
          <a:blip r:embed="rId4">
            <a:extLst>
              <a:ext uri="{28A0092B-C50C-407E-A947-70E740481C1C}">
                <a14:useLocalDpi xmlns:a14="http://schemas.microsoft.com/office/drawing/2010/main"/>
              </a:ext>
            </a:extLst>
          </a:blip>
          <a:srcRect l="16722" t="6869" r="14168" b="18552"/>
          <a:stretch>
            <a:fillRect/>
          </a:stretch>
        </p:blipFill>
        <p:spPr>
          <a:xfrm>
            <a:off x="1236428" y="368300"/>
            <a:ext cx="6671144" cy="5400675"/>
          </a:xfrm>
          <a:prstGeom prst="rect">
            <a:avLst/>
          </a:prstGeom>
        </p:spPr>
      </p:pic>
    </p:spTree>
    <p:extLst>
      <p:ext uri="{BB962C8B-B14F-4D97-AF65-F5344CB8AC3E}">
        <p14:creationId xmlns:p14="http://schemas.microsoft.com/office/powerpoint/2010/main" val="3025991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5E2C6-3149-2FA5-F016-56E3131D1480}"/>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id="{6DE1AD16-027B-36B3-AC5B-58271F9D791C}"/>
              </a:ext>
            </a:extLst>
          </p:cNvPr>
          <p:cNvSpPr>
            <a:spLocks noGrp="1"/>
          </p:cNvSpPr>
          <p:nvPr>
            <p:ph type="subTitle" idx="1"/>
          </p:nvPr>
        </p:nvSpPr>
        <p:spPr/>
        <p:txBody>
          <a:bodyPr>
            <a:normAutofit/>
          </a:bodyPr>
          <a:lstStyle/>
          <a:p>
            <a:r>
              <a:rPr lang="en-ZA" dirty="0">
                <a:cs typeface="Myriad Pro Light"/>
              </a:rPr>
              <a:t>1658 – Van Riebeeck planted 1 000 vines </a:t>
            </a:r>
            <a:br>
              <a:rPr lang="en-ZA" dirty="0">
                <a:cs typeface="Myriad Pro Light"/>
              </a:rPr>
            </a:br>
            <a:r>
              <a:rPr lang="en-ZA" sz="1600" dirty="0">
                <a:solidFill>
                  <a:srgbClr val="5C3719"/>
                </a:solidFill>
                <a:latin typeface="Avenir Next LT Pro" panose="020B0504020202020204" pitchFamily="34" charset="77"/>
                <a:cs typeface="Myriad Pro Light"/>
              </a:rPr>
              <a:t>on his farm, Boscheuvel, in what is today Bishops Court </a:t>
            </a:r>
            <a:br>
              <a:rPr lang="en-ZA" sz="1600" dirty="0">
                <a:solidFill>
                  <a:srgbClr val="5C3719"/>
                </a:solidFill>
                <a:latin typeface="Avenir Next LT Pro" panose="020B0504020202020204" pitchFamily="34" charset="77"/>
                <a:cs typeface="Myriad Pro Light"/>
              </a:rPr>
            </a:br>
            <a:r>
              <a:rPr lang="en-ZA" sz="1600" dirty="0">
                <a:solidFill>
                  <a:srgbClr val="5C3719"/>
                </a:solidFill>
                <a:latin typeface="Avenir Next LT Pro" panose="020B0504020202020204" pitchFamily="34" charset="77"/>
                <a:cs typeface="Myriad Pro Light"/>
              </a:rPr>
              <a:t>and Wynberg</a:t>
            </a:r>
          </a:p>
        </p:txBody>
      </p:sp>
      <p:pic>
        <p:nvPicPr>
          <p:cNvPr id="3" name="Picture 2" descr="11.jpg">
            <a:extLst>
              <a:ext uri="{FF2B5EF4-FFF2-40B4-BE49-F238E27FC236}">
                <a16:creationId xmlns:a16="http://schemas.microsoft.com/office/drawing/2014/main" id="{45C01AED-886A-03E6-575A-EB15B792F7B4}"/>
              </a:ext>
            </a:extLst>
          </p:cNvPr>
          <p:cNvPicPr>
            <a:picLocks noChangeAspect="1"/>
          </p:cNvPicPr>
          <p:nvPr/>
        </p:nvPicPr>
        <p:blipFill rotWithShape="1">
          <a:blip r:embed="rId3">
            <a:extLst>
              <a:ext uri="{28A0092B-C50C-407E-A947-70E740481C1C}">
                <a14:useLocalDpi xmlns:a14="http://schemas.microsoft.com/office/drawing/2010/main"/>
              </a:ext>
            </a:extLst>
          </a:blip>
          <a:srcRect l="11865" t="8742" r="7790" b="17489"/>
          <a:stretch>
            <a:fillRect/>
          </a:stretch>
        </p:blipFill>
        <p:spPr>
          <a:xfrm>
            <a:off x="611188" y="368300"/>
            <a:ext cx="7921625" cy="5456331"/>
          </a:xfrm>
          <a:prstGeom prst="rect">
            <a:avLst/>
          </a:prstGeom>
        </p:spPr>
      </p:pic>
    </p:spTree>
    <p:extLst>
      <p:ext uri="{BB962C8B-B14F-4D97-AF65-F5344CB8AC3E}">
        <p14:creationId xmlns:p14="http://schemas.microsoft.com/office/powerpoint/2010/main" val="3427344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3A09E-E6ED-F0A5-B656-275E869CE1E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A4F2B52-1D02-E2AC-2E92-97F5D19C4B12}"/>
              </a:ext>
            </a:extLst>
          </p:cNvPr>
          <p:cNvPicPr>
            <a:picLocks noChangeAspect="1"/>
          </p:cNvPicPr>
          <p:nvPr/>
        </p:nvPicPr>
        <p:blipFill>
          <a:blip r:embed="rId3"/>
          <a:srcRect t="10625" b="10625"/>
          <a:stretch/>
        </p:blipFill>
        <p:spPr>
          <a:xfrm>
            <a:off x="-2" y="368300"/>
            <a:ext cx="9144000" cy="5400675"/>
          </a:xfrm>
          <a:prstGeom prst="rect">
            <a:avLst/>
          </a:prstGeom>
        </p:spPr>
      </p:pic>
      <p:sp>
        <p:nvSpPr>
          <p:cNvPr id="24" name="Subtitle 23">
            <a:extLst>
              <a:ext uri="{FF2B5EF4-FFF2-40B4-BE49-F238E27FC236}">
                <a16:creationId xmlns:a16="http://schemas.microsoft.com/office/drawing/2014/main" id="{8713547E-31C2-98A2-3AD3-F726606D6093}"/>
              </a:ext>
            </a:extLst>
          </p:cNvPr>
          <p:cNvSpPr>
            <a:spLocks noGrp="1"/>
          </p:cNvSpPr>
          <p:nvPr>
            <p:ph type="subTitle" idx="1"/>
          </p:nvPr>
        </p:nvSpPr>
        <p:spPr/>
        <p:txBody>
          <a:bodyPr>
            <a:normAutofit/>
          </a:bodyPr>
          <a:lstStyle/>
          <a:p>
            <a:r>
              <a:rPr lang="en-ZA" dirty="0">
                <a:cs typeface="Myriad Pro Light"/>
              </a:rPr>
              <a:t>Jan Van Riebeeck’s famous diary entry </a:t>
            </a:r>
            <a:br>
              <a:rPr lang="en-ZA" dirty="0">
                <a:cs typeface="Myriad Pro Light"/>
              </a:rPr>
            </a:br>
            <a:r>
              <a:rPr lang="en-ZA" dirty="0">
                <a:cs typeface="Myriad Pro Light"/>
              </a:rPr>
              <a:t>of 2 February 1659 </a:t>
            </a:r>
            <a:endParaRPr lang="en-ZA" sz="1600" dirty="0">
              <a:solidFill>
                <a:srgbClr val="5C3719"/>
              </a:solidFill>
              <a:latin typeface="Avenir Next LT Pro" panose="020B0504020202020204" pitchFamily="34" charset="77"/>
              <a:cs typeface="Myriad Pro Light"/>
            </a:endParaRPr>
          </a:p>
        </p:txBody>
      </p:sp>
      <p:pic>
        <p:nvPicPr>
          <p:cNvPr id="2" name="Picture 1" descr="10.jpg">
            <a:extLst>
              <a:ext uri="{FF2B5EF4-FFF2-40B4-BE49-F238E27FC236}">
                <a16:creationId xmlns:a16="http://schemas.microsoft.com/office/drawing/2014/main" id="{F8A9DCAB-243E-E546-4678-DDC666847CD8}"/>
              </a:ext>
            </a:extLst>
          </p:cNvPr>
          <p:cNvPicPr>
            <a:picLocks noChangeAspect="1"/>
          </p:cNvPicPr>
          <p:nvPr/>
        </p:nvPicPr>
        <p:blipFill>
          <a:blip r:embed="rId4" cstate="email">
            <a:extLst>
              <a:ext uri="{28A0092B-C50C-407E-A947-70E740481C1C}">
                <a14:useLocalDpi xmlns:a14="http://schemas.microsoft.com/office/drawing/2010/main"/>
              </a:ext>
            </a:extLst>
          </a:blip>
          <a:srcRect l="16696" t="6492" r="16782" b="17564"/>
          <a:stretch>
            <a:fillRect/>
          </a:stretch>
        </p:blipFill>
        <p:spPr>
          <a:xfrm>
            <a:off x="1415330" y="370156"/>
            <a:ext cx="6305385" cy="5398819"/>
          </a:xfrm>
          <a:prstGeom prst="rect">
            <a:avLst/>
          </a:prstGeom>
        </p:spPr>
      </p:pic>
    </p:spTree>
    <p:extLst>
      <p:ext uri="{BB962C8B-B14F-4D97-AF65-F5344CB8AC3E}">
        <p14:creationId xmlns:p14="http://schemas.microsoft.com/office/powerpoint/2010/main" val="3544103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11.jpg"/>
          <p:cNvPicPr>
            <a:picLocks noChangeAspect="1"/>
          </p:cNvPicPr>
          <p:nvPr/>
        </p:nvPicPr>
        <p:blipFill>
          <a:blip r:embed="rId3" cstate="email">
            <a:extLst>
              <a:ext uri="{28A0092B-C50C-407E-A947-70E740481C1C}">
                <a14:useLocalDpi xmlns:a14="http://schemas.microsoft.com/office/drawing/2010/main"/>
              </a:ext>
            </a:extLst>
          </a:blip>
          <a:srcRect l="7939" t="6143" r="7939" b="17390"/>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1089DF97-1309-649D-A7D5-830AF0C1C212}"/>
              </a:ext>
            </a:extLst>
          </p:cNvPr>
          <p:cNvSpPr>
            <a:spLocks noGrp="1"/>
          </p:cNvSpPr>
          <p:nvPr>
            <p:ph type="subTitle" idx="1"/>
          </p:nvPr>
        </p:nvSpPr>
        <p:spPr/>
        <p:txBody>
          <a:bodyPr/>
          <a:lstStyle/>
          <a:p>
            <a:r>
              <a:rPr lang="en-GB" dirty="0"/>
              <a:t>Groot Constantia</a:t>
            </a:r>
          </a:p>
        </p:txBody>
      </p:sp>
    </p:spTree>
    <p:extLst>
      <p:ext uri="{BB962C8B-B14F-4D97-AF65-F5344CB8AC3E}">
        <p14:creationId xmlns:p14="http://schemas.microsoft.com/office/powerpoint/2010/main" val="1357771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E5F7D-656E-9B24-3D34-B2F5099FAFDB}"/>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102E19C1-C5A1-A94B-F89F-CAA52708E952}"/>
              </a:ext>
            </a:extLst>
          </p:cNvPr>
          <p:cNvSpPr>
            <a:spLocks noGrp="1"/>
          </p:cNvSpPr>
          <p:nvPr>
            <p:ph type="subTitle" idx="1"/>
          </p:nvPr>
        </p:nvSpPr>
        <p:spPr/>
        <p:txBody>
          <a:bodyPr/>
          <a:lstStyle/>
          <a:p>
            <a:r>
              <a:rPr lang="en-GB" dirty="0"/>
              <a:t>Rustenberg</a:t>
            </a:r>
          </a:p>
        </p:txBody>
      </p:sp>
      <p:pic>
        <p:nvPicPr>
          <p:cNvPr id="5" name="Picture 4" descr="a12.jpg">
            <a:extLst>
              <a:ext uri="{FF2B5EF4-FFF2-40B4-BE49-F238E27FC236}">
                <a16:creationId xmlns:a16="http://schemas.microsoft.com/office/drawing/2014/main" id="{EC268731-120A-F804-85D0-0E0D95D5EA8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506" t="6230" r="8350" b="17281"/>
          <a:stretch>
            <a:fillRect/>
          </a:stretch>
        </p:blipFill>
        <p:spPr>
          <a:xfrm>
            <a:off x="611187" y="368299"/>
            <a:ext cx="7921625" cy="5400675"/>
          </a:xfrm>
          <a:prstGeom prst="rect">
            <a:avLst/>
          </a:prstGeom>
        </p:spPr>
      </p:pic>
    </p:spTree>
    <p:extLst>
      <p:ext uri="{BB962C8B-B14F-4D97-AF65-F5344CB8AC3E}">
        <p14:creationId xmlns:p14="http://schemas.microsoft.com/office/powerpoint/2010/main" val="341705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E7954-838A-4804-B0FB-3FB2B1DF0352}"/>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EAB9293B-C498-2C9F-DF7C-D0D10A3EE3E2}"/>
              </a:ext>
            </a:extLst>
          </p:cNvPr>
          <p:cNvSpPr>
            <a:spLocks noGrp="1"/>
          </p:cNvSpPr>
          <p:nvPr>
            <p:ph type="subTitle" idx="1"/>
          </p:nvPr>
        </p:nvSpPr>
        <p:spPr/>
        <p:txBody>
          <a:bodyPr/>
          <a:lstStyle/>
          <a:p>
            <a:r>
              <a:rPr lang="en-GB" dirty="0"/>
              <a:t>Boschendal</a:t>
            </a:r>
          </a:p>
        </p:txBody>
      </p:sp>
      <p:pic>
        <p:nvPicPr>
          <p:cNvPr id="3" name="Picture 2" descr="a13.jpg">
            <a:extLst>
              <a:ext uri="{FF2B5EF4-FFF2-40B4-BE49-F238E27FC236}">
                <a16:creationId xmlns:a16="http://schemas.microsoft.com/office/drawing/2014/main" id="{50085975-1444-961D-6A65-04CF69AEE65E}"/>
              </a:ext>
            </a:extLst>
          </p:cNvPr>
          <p:cNvPicPr>
            <a:picLocks noChangeAspect="1"/>
          </p:cNvPicPr>
          <p:nvPr/>
        </p:nvPicPr>
        <p:blipFill>
          <a:blip r:embed="rId3" cstate="email">
            <a:extLst>
              <a:ext uri="{28A0092B-C50C-407E-A947-70E740481C1C}">
                <a14:useLocalDpi xmlns:a14="http://schemas.microsoft.com/office/drawing/2010/main"/>
              </a:ext>
            </a:extLst>
          </a:blip>
          <a:srcRect l="11564" t="8856" r="6941" b="1706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71950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AAF2D-ABDA-1412-9B75-D10676125A64}"/>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DB2D495F-9427-5A5B-D8F5-75F9A277C5E8}"/>
              </a:ext>
            </a:extLst>
          </p:cNvPr>
          <p:cNvSpPr>
            <a:spLocks noGrp="1"/>
          </p:cNvSpPr>
          <p:nvPr>
            <p:ph type="subTitle" idx="1"/>
          </p:nvPr>
        </p:nvSpPr>
        <p:spPr/>
        <p:txBody>
          <a:bodyPr/>
          <a:lstStyle/>
          <a:p>
            <a:r>
              <a:rPr lang="en-GB" dirty="0"/>
              <a:t>Vergelegen</a:t>
            </a:r>
          </a:p>
        </p:txBody>
      </p:sp>
      <p:pic>
        <p:nvPicPr>
          <p:cNvPr id="4" name="Picture 3" descr="a14.jpg">
            <a:extLst>
              <a:ext uri="{FF2B5EF4-FFF2-40B4-BE49-F238E27FC236}">
                <a16:creationId xmlns:a16="http://schemas.microsoft.com/office/drawing/2014/main" id="{871D7523-5805-F5EC-9DEB-6E8FF467CBF2}"/>
              </a:ext>
            </a:extLst>
          </p:cNvPr>
          <p:cNvPicPr>
            <a:picLocks noChangeAspect="1"/>
          </p:cNvPicPr>
          <p:nvPr/>
        </p:nvPicPr>
        <p:blipFill>
          <a:blip r:embed="rId3" cstate="email">
            <a:extLst>
              <a:ext uri="{28A0092B-C50C-407E-A947-70E740481C1C}">
                <a14:useLocalDpi xmlns:a14="http://schemas.microsoft.com/office/drawing/2010/main"/>
              </a:ext>
            </a:extLst>
          </a:blip>
          <a:srcRect l="8462" t="8623" r="7108" b="1463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341296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53577-06F5-63BB-71A7-9C576981A11E}"/>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9161E394-039E-FD52-0CB7-2603F9CC0DB9}"/>
              </a:ext>
            </a:extLst>
          </p:cNvPr>
          <p:cNvSpPr>
            <a:spLocks noGrp="1"/>
          </p:cNvSpPr>
          <p:nvPr>
            <p:ph type="subTitle" idx="1"/>
          </p:nvPr>
        </p:nvSpPr>
        <p:spPr/>
        <p:txBody>
          <a:bodyPr/>
          <a:lstStyle/>
          <a:p>
            <a:r>
              <a:rPr lang="en-GB" dirty="0"/>
              <a:t>Wine transported for trading</a:t>
            </a:r>
          </a:p>
        </p:txBody>
      </p:sp>
      <p:pic>
        <p:nvPicPr>
          <p:cNvPr id="3" name="Picture 2" descr="a15.jpg">
            <a:extLst>
              <a:ext uri="{FF2B5EF4-FFF2-40B4-BE49-F238E27FC236}">
                <a16:creationId xmlns:a16="http://schemas.microsoft.com/office/drawing/2014/main" id="{8F72D4C6-82E0-BAC3-7130-E7E363989BE7}"/>
              </a:ext>
            </a:extLst>
          </p:cNvPr>
          <p:cNvPicPr>
            <a:picLocks noChangeAspect="1"/>
          </p:cNvPicPr>
          <p:nvPr/>
        </p:nvPicPr>
        <p:blipFill>
          <a:blip r:embed="rId3" cstate="email">
            <a:extLst>
              <a:ext uri="{28A0092B-C50C-407E-A947-70E740481C1C}">
                <a14:useLocalDpi xmlns:a14="http://schemas.microsoft.com/office/drawing/2010/main"/>
              </a:ext>
            </a:extLst>
          </a:blip>
          <a:srcRect l="9034" t="7016" r="7527" b="1713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962514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8AD3-9A04-63CB-ABB9-A3BD62EAF538}"/>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1945621D-9630-A7F3-E014-7A31DAA3B1E0}"/>
              </a:ext>
            </a:extLst>
          </p:cNvPr>
          <p:cNvSpPr>
            <a:spLocks noGrp="1"/>
          </p:cNvSpPr>
          <p:nvPr>
            <p:ph type="subTitle" idx="1"/>
          </p:nvPr>
        </p:nvSpPr>
        <p:spPr/>
        <p:txBody>
          <a:bodyPr/>
          <a:lstStyle/>
          <a:p>
            <a:r>
              <a:rPr lang="en-GB" dirty="0"/>
              <a:t>Kanonkop</a:t>
            </a:r>
          </a:p>
        </p:txBody>
      </p:sp>
      <p:pic>
        <p:nvPicPr>
          <p:cNvPr id="4" name="Picture 3" descr="a16.jpg">
            <a:extLst>
              <a:ext uri="{FF2B5EF4-FFF2-40B4-BE49-F238E27FC236}">
                <a16:creationId xmlns:a16="http://schemas.microsoft.com/office/drawing/2014/main" id="{82C61E63-5865-1B9A-73AA-43494331DECA}"/>
              </a:ext>
            </a:extLst>
          </p:cNvPr>
          <p:cNvPicPr>
            <a:picLocks noChangeAspect="1"/>
          </p:cNvPicPr>
          <p:nvPr/>
        </p:nvPicPr>
        <p:blipFill>
          <a:blip r:embed="rId3" cstate="email">
            <a:extLst>
              <a:ext uri="{28A0092B-C50C-407E-A947-70E740481C1C}">
                <a14:useLocalDpi xmlns:a14="http://schemas.microsoft.com/office/drawing/2010/main"/>
              </a:ext>
            </a:extLst>
          </a:blip>
          <a:srcRect l="7155" t="7230" r="9822" b="1730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526747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F9DE4-2EB2-BD24-83EE-655FD6AA7C6F}"/>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353494E5-7EF9-35AE-0941-D5AAE24B7253}"/>
              </a:ext>
            </a:extLst>
          </p:cNvPr>
          <p:cNvSpPr>
            <a:spLocks noGrp="1"/>
          </p:cNvSpPr>
          <p:nvPr>
            <p:ph type="subTitle" idx="1"/>
          </p:nvPr>
        </p:nvSpPr>
        <p:spPr/>
        <p:txBody>
          <a:bodyPr/>
          <a:lstStyle/>
          <a:p>
            <a:r>
              <a:rPr lang="en-GB" dirty="0"/>
              <a:t>1688 – French Huguenots</a:t>
            </a:r>
          </a:p>
        </p:txBody>
      </p:sp>
      <p:pic>
        <p:nvPicPr>
          <p:cNvPr id="3" name="Picture 2" descr="a17.jpg">
            <a:extLst>
              <a:ext uri="{FF2B5EF4-FFF2-40B4-BE49-F238E27FC236}">
                <a16:creationId xmlns:a16="http://schemas.microsoft.com/office/drawing/2014/main" id="{EDF1EF1F-BFEC-BF84-987A-DA876F9C9A1F}"/>
              </a:ext>
            </a:extLst>
          </p:cNvPr>
          <p:cNvPicPr>
            <a:picLocks noChangeAspect="1"/>
          </p:cNvPicPr>
          <p:nvPr/>
        </p:nvPicPr>
        <p:blipFill>
          <a:blip r:embed="rId3" cstate="email">
            <a:extLst>
              <a:ext uri="{28A0092B-C50C-407E-A947-70E740481C1C}">
                <a14:useLocalDpi xmlns:a14="http://schemas.microsoft.com/office/drawing/2010/main"/>
              </a:ext>
            </a:extLst>
          </a:blip>
          <a:srcRect l="8370" t="7163" r="8425" b="1720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39489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AF402-2537-C668-BFDE-3DE39E96E4DF}"/>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41756EAA-D842-91BD-178B-64545BE098E3}"/>
              </a:ext>
            </a:extLst>
          </p:cNvPr>
          <p:cNvSpPr>
            <a:spLocks noGrp="1"/>
          </p:cNvSpPr>
          <p:nvPr>
            <p:ph type="subTitle" idx="1"/>
          </p:nvPr>
        </p:nvSpPr>
        <p:spPr/>
        <p:txBody>
          <a:bodyPr/>
          <a:lstStyle/>
          <a:p>
            <a:r>
              <a:rPr lang="en-GB" dirty="0"/>
              <a:t>Mid-1700s – Our wine was famous </a:t>
            </a:r>
            <a:br>
              <a:rPr lang="en-GB" dirty="0"/>
            </a:br>
            <a:r>
              <a:rPr lang="en-GB" dirty="0"/>
              <a:t>in the courts of Europe</a:t>
            </a:r>
          </a:p>
          <a:p>
            <a:endParaRPr lang="en-GB" dirty="0"/>
          </a:p>
        </p:txBody>
      </p:sp>
      <p:pic>
        <p:nvPicPr>
          <p:cNvPr id="4" name="Picture 3" descr="a18.jpg">
            <a:extLst>
              <a:ext uri="{FF2B5EF4-FFF2-40B4-BE49-F238E27FC236}">
                <a16:creationId xmlns:a16="http://schemas.microsoft.com/office/drawing/2014/main" id="{EF1AD748-E3E3-CF4B-2FD2-7AA6C1511F0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9740" t="7348" r="7468" b="1739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924124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2D377-13D7-6570-9A7B-9AA55341DB54}"/>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AF2B2E02-32A8-46CA-FFAC-9B26216580A4}"/>
              </a:ext>
            </a:extLst>
          </p:cNvPr>
          <p:cNvSpPr>
            <a:spLocks noGrp="1"/>
          </p:cNvSpPr>
          <p:nvPr>
            <p:ph type="subTitle" idx="1"/>
          </p:nvPr>
        </p:nvSpPr>
        <p:spPr/>
        <p:txBody>
          <a:bodyPr/>
          <a:lstStyle/>
          <a:p>
            <a:r>
              <a:rPr lang="en-GB" dirty="0"/>
              <a:t>1886 – Phylloxera </a:t>
            </a:r>
          </a:p>
        </p:txBody>
      </p:sp>
      <p:pic>
        <p:nvPicPr>
          <p:cNvPr id="3" name="Picture 2" descr="a19.jpg">
            <a:extLst>
              <a:ext uri="{FF2B5EF4-FFF2-40B4-BE49-F238E27FC236}">
                <a16:creationId xmlns:a16="http://schemas.microsoft.com/office/drawing/2014/main" id="{CE8F68E4-026B-D445-823D-1267517A2D0B}"/>
              </a:ext>
            </a:extLst>
          </p:cNvPr>
          <p:cNvPicPr>
            <a:picLocks noChangeAspect="1"/>
          </p:cNvPicPr>
          <p:nvPr/>
        </p:nvPicPr>
        <p:blipFill>
          <a:blip r:embed="rId3" cstate="email">
            <a:extLst>
              <a:ext uri="{28A0092B-C50C-407E-A947-70E740481C1C}">
                <a14:useLocalDpi xmlns:a14="http://schemas.microsoft.com/office/drawing/2010/main"/>
              </a:ext>
            </a:extLst>
          </a:blip>
          <a:srcRect l="6684" t="5371" r="6684" b="1587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78451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0.jpg"/>
          <p:cNvPicPr>
            <a:picLocks noChangeAspect="1"/>
          </p:cNvPicPr>
          <p:nvPr/>
        </p:nvPicPr>
        <p:blipFill>
          <a:blip r:embed="rId3" cstate="email">
            <a:extLst>
              <a:ext uri="{28A0092B-C50C-407E-A947-70E740481C1C}">
                <a14:useLocalDpi xmlns:a14="http://schemas.microsoft.com/office/drawing/2010/main"/>
              </a:ext>
            </a:extLst>
          </a:blip>
          <a:srcRect l="6684" t="5370" r="6684" b="15880"/>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3F0C88FD-3A9C-2B7D-7F08-319D3FEE6E7C}"/>
              </a:ext>
            </a:extLst>
          </p:cNvPr>
          <p:cNvSpPr>
            <a:spLocks noGrp="1"/>
          </p:cNvSpPr>
          <p:nvPr>
            <p:ph type="subTitle" idx="1"/>
          </p:nvPr>
        </p:nvSpPr>
        <p:spPr/>
        <p:txBody>
          <a:bodyPr/>
          <a:lstStyle/>
          <a:p>
            <a:r>
              <a:rPr lang="en-GB" dirty="0"/>
              <a:t>1918 – KWV</a:t>
            </a:r>
          </a:p>
        </p:txBody>
      </p:sp>
    </p:spTree>
    <p:extLst>
      <p:ext uri="{BB962C8B-B14F-4D97-AF65-F5344CB8AC3E}">
        <p14:creationId xmlns:p14="http://schemas.microsoft.com/office/powerpoint/2010/main" val="2195486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1.jpg"/>
          <p:cNvPicPr>
            <a:picLocks noChangeAspect="1"/>
          </p:cNvPicPr>
          <p:nvPr/>
        </p:nvPicPr>
        <p:blipFill>
          <a:blip r:embed="rId3" cstate="email">
            <a:extLst>
              <a:ext uri="{28A0092B-C50C-407E-A947-70E740481C1C}">
                <a14:useLocalDpi xmlns:a14="http://schemas.microsoft.com/office/drawing/2010/main"/>
              </a:ext>
            </a:extLst>
          </a:blip>
          <a:srcRect l="8178" t="6910" r="8178" b="17056"/>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BD9D1A4C-4173-EBF8-B1F3-9BB6D0610D00}"/>
              </a:ext>
            </a:extLst>
          </p:cNvPr>
          <p:cNvSpPr>
            <a:spLocks noGrp="1"/>
          </p:cNvSpPr>
          <p:nvPr>
            <p:ph type="subTitle" idx="1"/>
          </p:nvPr>
        </p:nvSpPr>
        <p:spPr/>
        <p:txBody>
          <a:bodyPr/>
          <a:lstStyle/>
          <a:p>
            <a:r>
              <a:rPr lang="en-GB" dirty="0"/>
              <a:t>1990 – Nelson Mandela</a:t>
            </a:r>
          </a:p>
        </p:txBody>
      </p:sp>
    </p:spTree>
    <p:extLst>
      <p:ext uri="{BB962C8B-B14F-4D97-AF65-F5344CB8AC3E}">
        <p14:creationId xmlns:p14="http://schemas.microsoft.com/office/powerpoint/2010/main" val="2969245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0AE41D3-0AE7-15C9-C5F0-E41117107240}"/>
              </a:ext>
            </a:extLst>
          </p:cNvPr>
          <p:cNvSpPr>
            <a:spLocks noGrp="1"/>
          </p:cNvSpPr>
          <p:nvPr>
            <p:ph type="subTitle" idx="1"/>
          </p:nvPr>
        </p:nvSpPr>
        <p:spPr/>
        <p:txBody>
          <a:bodyPr/>
          <a:lstStyle/>
          <a:p>
            <a:r>
              <a:rPr lang="en-GB" dirty="0"/>
              <a:t>1994 – The birth of a modern wine industry</a:t>
            </a:r>
          </a:p>
        </p:txBody>
      </p:sp>
      <p:pic>
        <p:nvPicPr>
          <p:cNvPr id="5" name="Picture 4" descr="a22.jpg">
            <a:extLst>
              <a:ext uri="{FF2B5EF4-FFF2-40B4-BE49-F238E27FC236}">
                <a16:creationId xmlns:a16="http://schemas.microsoft.com/office/drawing/2014/main" id="{26DA3CEA-7997-4F2F-7AED-9BB322E508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8097" t="6835" r="8701" b="1753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571006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C91DD2-BD6E-5B2C-9CAB-4C83C31E8F62}"/>
              </a:ext>
            </a:extLst>
          </p:cNvPr>
          <p:cNvPicPr>
            <a:picLocks noChangeAspect="1"/>
          </p:cNvPicPr>
          <p:nvPr/>
        </p:nvPicPr>
        <p:blipFill>
          <a:blip r:embed="rId3"/>
          <a:srcRect/>
          <a:stretch/>
        </p:blipFill>
        <p:spPr>
          <a:xfrm>
            <a:off x="-2" y="-2"/>
            <a:ext cx="9144000" cy="6858000"/>
          </a:xfrm>
          <a:prstGeom prst="rect">
            <a:avLst/>
          </a:prstGeom>
        </p:spPr>
      </p:pic>
      <p:sp>
        <p:nvSpPr>
          <p:cNvPr id="2" name="object 20">
            <a:extLst>
              <a:ext uri="{FF2B5EF4-FFF2-40B4-BE49-F238E27FC236}">
                <a16:creationId xmlns:a16="http://schemas.microsoft.com/office/drawing/2014/main" id="{0EB97CCA-F033-0C28-A519-C5BD3406D3E0}"/>
              </a:ext>
            </a:extLst>
          </p:cNvPr>
          <p:cNvSpPr txBox="1"/>
          <p:nvPr/>
        </p:nvSpPr>
        <p:spPr>
          <a:xfrm>
            <a:off x="22860" y="2520200"/>
            <a:ext cx="9121140" cy="2349361"/>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Demi" panose="020B0504020202020204" pitchFamily="34" charset="77"/>
                <a:cs typeface="Segoe UI"/>
              </a:rPr>
              <a:t>“South African wines </a:t>
            </a:r>
          </a:p>
          <a:p>
            <a:pPr algn="ctr">
              <a:lnSpc>
                <a:spcPct val="100000"/>
              </a:lnSpc>
              <a:spcBef>
                <a:spcPts val="120"/>
              </a:spcBef>
            </a:pPr>
            <a:r>
              <a:rPr lang="en-US" sz="5000" b="1" spc="-65" dirty="0">
                <a:solidFill>
                  <a:srgbClr val="FFFFFF"/>
                </a:solidFill>
                <a:latin typeface="Avenir Next LT Pro Demi" panose="020B0504020202020204" pitchFamily="34" charset="77"/>
                <a:cs typeface="Segoe UI"/>
              </a:rPr>
              <a:t>reflect the best of</a:t>
            </a:r>
          </a:p>
          <a:p>
            <a:pPr algn="ctr">
              <a:lnSpc>
                <a:spcPct val="100000"/>
              </a:lnSpc>
              <a:spcBef>
                <a:spcPts val="120"/>
              </a:spcBef>
            </a:pPr>
            <a:r>
              <a:rPr lang="en-US" sz="5000" b="1" spc="-65" dirty="0">
                <a:solidFill>
                  <a:srgbClr val="FFFFFF"/>
                </a:solidFill>
                <a:latin typeface="Avenir Next LT Pro Demi" panose="020B0504020202020204" pitchFamily="34" charset="77"/>
                <a:cs typeface="Segoe UI"/>
              </a:rPr>
              <a:t>the old and the new.” </a:t>
            </a:r>
            <a:endParaRPr sz="5000" b="1" dirty="0">
              <a:latin typeface="Avenir Next LT Pro Demi" panose="020B0504020202020204" pitchFamily="34" charset="77"/>
              <a:cs typeface="Segoe UI"/>
            </a:endParaRPr>
          </a:p>
        </p:txBody>
      </p:sp>
    </p:spTree>
    <p:extLst>
      <p:ext uri="{BB962C8B-B14F-4D97-AF65-F5344CB8AC3E}">
        <p14:creationId xmlns:p14="http://schemas.microsoft.com/office/powerpoint/2010/main" val="4254097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4.jpg"/>
          <p:cNvPicPr>
            <a:picLocks noChangeAspect="1"/>
          </p:cNvPicPr>
          <p:nvPr/>
        </p:nvPicPr>
        <p:blipFill>
          <a:blip r:embed="rId3" cstate="email">
            <a:extLst>
              <a:ext uri="{28A0092B-C50C-407E-A947-70E740481C1C}">
                <a14:useLocalDpi xmlns:a14="http://schemas.microsoft.com/office/drawing/2010/main"/>
              </a:ext>
            </a:extLst>
          </a:blip>
          <a:srcRect l="7851" t="6581" r="8312" b="17210"/>
          <a:stretch>
            <a:fillRect/>
          </a:stretch>
        </p:blipFill>
        <p:spPr>
          <a:xfrm>
            <a:off x="611188" y="368300"/>
            <a:ext cx="7921625" cy="5400675"/>
          </a:xfrm>
          <a:prstGeom prst="rect">
            <a:avLst/>
          </a:prstGeom>
        </p:spPr>
      </p:pic>
      <p:sp>
        <p:nvSpPr>
          <p:cNvPr id="6" name="Subtitle 5">
            <a:extLst>
              <a:ext uri="{FF2B5EF4-FFF2-40B4-BE49-F238E27FC236}">
                <a16:creationId xmlns:a16="http://schemas.microsoft.com/office/drawing/2014/main" id="{CEE6C4F3-EBBB-DDB2-9559-BEBE6C9EDB32}"/>
              </a:ext>
            </a:extLst>
          </p:cNvPr>
          <p:cNvSpPr>
            <a:spLocks noGrp="1"/>
          </p:cNvSpPr>
          <p:nvPr>
            <p:ph type="subTitle" idx="1"/>
          </p:nvPr>
        </p:nvSpPr>
        <p:spPr/>
        <p:txBody>
          <a:bodyPr/>
          <a:lstStyle/>
          <a:p>
            <a:r>
              <a:rPr lang="en-GB" dirty="0"/>
              <a:t>Our natural environment</a:t>
            </a:r>
          </a:p>
          <a:p>
            <a:endParaRPr lang="en-GB" dirty="0"/>
          </a:p>
          <a:p>
            <a:endParaRPr lang="en-GB" dirty="0"/>
          </a:p>
        </p:txBody>
      </p:sp>
    </p:spTree>
    <p:extLst>
      <p:ext uri="{BB962C8B-B14F-4D97-AF65-F5344CB8AC3E}">
        <p14:creationId xmlns:p14="http://schemas.microsoft.com/office/powerpoint/2010/main" val="2489443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5.jpg"/>
          <p:cNvPicPr>
            <a:picLocks noChangeAspect="1"/>
          </p:cNvPicPr>
          <p:nvPr/>
        </p:nvPicPr>
        <p:blipFill>
          <a:blip r:embed="rId3" cstate="email">
            <a:extLst>
              <a:ext uri="{28A0092B-C50C-407E-A947-70E740481C1C}">
                <a14:useLocalDpi xmlns:a14="http://schemas.microsoft.com/office/drawing/2010/main"/>
              </a:ext>
            </a:extLst>
          </a:blip>
          <a:srcRect l="7781" t="6618" r="7896" b="16730"/>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A3019E1E-FA1E-46AA-F388-C80BFBF0795D}"/>
              </a:ext>
            </a:extLst>
          </p:cNvPr>
          <p:cNvSpPr>
            <a:spLocks noGrp="1"/>
          </p:cNvSpPr>
          <p:nvPr>
            <p:ph type="subTitle" idx="1"/>
          </p:nvPr>
        </p:nvSpPr>
        <p:spPr/>
        <p:txBody>
          <a:bodyPr/>
          <a:lstStyle/>
          <a:p>
            <a:r>
              <a:rPr lang="en-GB" dirty="0"/>
              <a:t>Oldest viticultural soils</a:t>
            </a:r>
          </a:p>
        </p:txBody>
      </p:sp>
    </p:spTree>
    <p:extLst>
      <p:ext uri="{BB962C8B-B14F-4D97-AF65-F5344CB8AC3E}">
        <p14:creationId xmlns:p14="http://schemas.microsoft.com/office/powerpoint/2010/main" val="4040798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6629" t="21559" r="14548" b="15879"/>
          <a:stretch>
            <a:fillRect/>
          </a:stretch>
        </p:blipFill>
        <p:spPr>
          <a:xfrm>
            <a:off x="611188" y="368299"/>
            <a:ext cx="7921625" cy="5400675"/>
          </a:xfrm>
          <a:prstGeom prst="rect">
            <a:avLst/>
          </a:prstGeom>
        </p:spPr>
      </p:pic>
      <p:grpSp>
        <p:nvGrpSpPr>
          <p:cNvPr id="2" name="Group 1"/>
          <p:cNvGrpSpPr/>
          <p:nvPr/>
        </p:nvGrpSpPr>
        <p:grpSpPr>
          <a:xfrm>
            <a:off x="611188" y="2268165"/>
            <a:ext cx="7841115" cy="2641292"/>
            <a:chOff x="1529447" y="2899537"/>
            <a:chExt cx="6222349" cy="2096008"/>
          </a:xfrm>
        </p:grpSpPr>
        <p:sp>
          <p:nvSpPr>
            <p:cNvPr id="5" name="TextBox 4"/>
            <p:cNvSpPr txBox="1"/>
            <p:nvPr/>
          </p:nvSpPr>
          <p:spPr>
            <a:xfrm>
              <a:off x="1529447" y="2899537"/>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Calcic</a:t>
              </a:r>
            </a:p>
          </p:txBody>
        </p:sp>
        <p:sp>
          <p:nvSpPr>
            <p:cNvPr id="6" name="TextBox 5"/>
            <p:cNvSpPr txBox="1"/>
            <p:nvPr/>
          </p:nvSpPr>
          <p:spPr>
            <a:xfrm>
              <a:off x="1529447" y="4780101"/>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Podzolic</a:t>
              </a:r>
            </a:p>
          </p:txBody>
        </p:sp>
        <p:sp>
          <p:nvSpPr>
            <p:cNvPr id="7" name="TextBox 6"/>
            <p:cNvSpPr txBox="1"/>
            <p:nvPr/>
          </p:nvSpPr>
          <p:spPr>
            <a:xfrm>
              <a:off x="3160086" y="2899537"/>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Duplex</a:t>
              </a:r>
            </a:p>
          </p:txBody>
        </p:sp>
        <p:sp>
          <p:nvSpPr>
            <p:cNvPr id="8" name="TextBox 7"/>
            <p:cNvSpPr txBox="1"/>
            <p:nvPr/>
          </p:nvSpPr>
          <p:spPr>
            <a:xfrm>
              <a:off x="3160086" y="4780101"/>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Plinthic</a:t>
              </a:r>
            </a:p>
          </p:txBody>
        </p:sp>
        <p:sp>
          <p:nvSpPr>
            <p:cNvPr id="9" name="TextBox 8"/>
            <p:cNvSpPr txBox="1"/>
            <p:nvPr/>
          </p:nvSpPr>
          <p:spPr>
            <a:xfrm>
              <a:off x="4794477" y="2899537"/>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Oxidic</a:t>
              </a:r>
            </a:p>
          </p:txBody>
        </p:sp>
        <p:sp>
          <p:nvSpPr>
            <p:cNvPr id="10" name="TextBox 9"/>
            <p:cNvSpPr txBox="1"/>
            <p:nvPr/>
          </p:nvSpPr>
          <p:spPr>
            <a:xfrm>
              <a:off x="4794477" y="4780101"/>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Cumulic</a:t>
              </a:r>
            </a:p>
          </p:txBody>
        </p:sp>
        <p:sp>
          <p:nvSpPr>
            <p:cNvPr id="11" name="TextBox 10"/>
            <p:cNvSpPr txBox="1"/>
            <p:nvPr/>
          </p:nvSpPr>
          <p:spPr>
            <a:xfrm>
              <a:off x="6418457" y="2899537"/>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Gleycic</a:t>
              </a:r>
            </a:p>
          </p:txBody>
        </p:sp>
        <p:sp>
          <p:nvSpPr>
            <p:cNvPr id="12" name="TextBox 11"/>
            <p:cNvSpPr txBox="1"/>
            <p:nvPr/>
          </p:nvSpPr>
          <p:spPr>
            <a:xfrm>
              <a:off x="6418457" y="4780101"/>
              <a:ext cx="1333339" cy="215444"/>
            </a:xfrm>
            <a:prstGeom prst="rect">
              <a:avLst/>
            </a:prstGeom>
            <a:noFill/>
          </p:spPr>
          <p:txBody>
            <a:bodyPr wrap="square" lIns="0" tIns="0" rIns="0" bIns="0" rtlCol="0">
              <a:spAutoFit/>
            </a:bodyPr>
            <a:lstStyle/>
            <a:p>
              <a:r>
                <a:rPr lang="en-US" sz="1400" dirty="0">
                  <a:solidFill>
                    <a:srgbClr val="5C3719"/>
                  </a:solidFill>
                  <a:latin typeface="Avenir Next LT Pro" panose="020B0504020202020204" pitchFamily="34" charset="77"/>
                  <a:cs typeface="Myriad Pro Light"/>
                </a:rPr>
                <a:t>Lithic</a:t>
              </a:r>
            </a:p>
          </p:txBody>
        </p:sp>
      </p:grpSp>
      <p:sp>
        <p:nvSpPr>
          <p:cNvPr id="14" name="Subtitle 13">
            <a:extLst>
              <a:ext uri="{FF2B5EF4-FFF2-40B4-BE49-F238E27FC236}">
                <a16:creationId xmlns:a16="http://schemas.microsoft.com/office/drawing/2014/main" id="{BED9ECD5-25FA-F803-AD2C-D695B7FD671E}"/>
              </a:ext>
            </a:extLst>
          </p:cNvPr>
          <p:cNvSpPr>
            <a:spLocks noGrp="1"/>
          </p:cNvSpPr>
          <p:nvPr>
            <p:ph type="subTitle" idx="1"/>
          </p:nvPr>
        </p:nvSpPr>
        <p:spPr/>
        <p:txBody>
          <a:bodyPr/>
          <a:lstStyle/>
          <a:p>
            <a:r>
              <a:rPr lang="en-GB" dirty="0"/>
              <a:t>Grouping of soil forms</a:t>
            </a:r>
          </a:p>
          <a:p>
            <a:endParaRPr lang="en-GB" dirty="0"/>
          </a:p>
        </p:txBody>
      </p:sp>
    </p:spTree>
    <p:extLst>
      <p:ext uri="{BB962C8B-B14F-4D97-AF65-F5344CB8AC3E}">
        <p14:creationId xmlns:p14="http://schemas.microsoft.com/office/powerpoint/2010/main" val="958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7.jpg"/>
          <p:cNvPicPr>
            <a:picLocks noChangeAspect="1"/>
          </p:cNvPicPr>
          <p:nvPr/>
        </p:nvPicPr>
        <p:blipFill>
          <a:blip r:embed="rId3" cstate="email">
            <a:extLst>
              <a:ext uri="{28A0092B-C50C-407E-A947-70E740481C1C}">
                <a14:useLocalDpi xmlns:a14="http://schemas.microsoft.com/office/drawing/2010/main"/>
              </a:ext>
            </a:extLst>
          </a:blip>
          <a:srcRect l="7838" t="6569" r="8453" b="17338"/>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55F52CC7-B71D-131F-5B87-66314B6E316A}"/>
              </a:ext>
            </a:extLst>
          </p:cNvPr>
          <p:cNvSpPr>
            <a:spLocks noGrp="1"/>
          </p:cNvSpPr>
          <p:nvPr>
            <p:ph type="subTitle" idx="1"/>
          </p:nvPr>
        </p:nvSpPr>
        <p:spPr/>
        <p:txBody>
          <a:bodyPr/>
          <a:lstStyle/>
          <a:p>
            <a:r>
              <a:rPr lang="en-GB" dirty="0"/>
              <a:t>Two mighty oceans generate cooling fogs, </a:t>
            </a:r>
            <a:br>
              <a:rPr lang="en-GB" dirty="0"/>
            </a:br>
            <a:r>
              <a:rPr lang="en-GB" dirty="0"/>
              <a:t>mists and winds</a:t>
            </a:r>
          </a:p>
          <a:p>
            <a:endParaRPr lang="en-GB" dirty="0"/>
          </a:p>
        </p:txBody>
      </p:sp>
    </p:spTree>
    <p:extLst>
      <p:ext uri="{BB962C8B-B14F-4D97-AF65-F5344CB8AC3E}">
        <p14:creationId xmlns:p14="http://schemas.microsoft.com/office/powerpoint/2010/main" val="2543212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8.jpg"/>
          <p:cNvPicPr>
            <a:picLocks noChangeAspect="1"/>
          </p:cNvPicPr>
          <p:nvPr/>
        </p:nvPicPr>
        <p:blipFill>
          <a:blip r:embed="rId3" cstate="email">
            <a:extLst>
              <a:ext uri="{28A0092B-C50C-407E-A947-70E740481C1C}">
                <a14:useLocalDpi xmlns:a14="http://schemas.microsoft.com/office/drawing/2010/main"/>
              </a:ext>
            </a:extLst>
          </a:blip>
          <a:srcRect l="8121" t="6855" r="8427" b="17284"/>
          <a:stretch>
            <a:fillRect/>
          </a:stretch>
        </p:blipFill>
        <p:spPr>
          <a:xfrm>
            <a:off x="611188" y="368300"/>
            <a:ext cx="7921625" cy="5400675"/>
          </a:xfrm>
          <a:prstGeom prst="rect">
            <a:avLst/>
          </a:prstGeom>
        </p:spPr>
      </p:pic>
      <p:sp>
        <p:nvSpPr>
          <p:cNvPr id="5" name="Subtitle 4">
            <a:extLst>
              <a:ext uri="{FF2B5EF4-FFF2-40B4-BE49-F238E27FC236}">
                <a16:creationId xmlns:a16="http://schemas.microsoft.com/office/drawing/2014/main" id="{54E64B52-F18D-BB0D-85FD-A2D9100D4546}"/>
              </a:ext>
            </a:extLst>
          </p:cNvPr>
          <p:cNvSpPr>
            <a:spLocks noGrp="1"/>
          </p:cNvSpPr>
          <p:nvPr>
            <p:ph type="subTitle" idx="1"/>
          </p:nvPr>
        </p:nvSpPr>
        <p:spPr/>
        <p:txBody>
          <a:bodyPr/>
          <a:lstStyle/>
          <a:p>
            <a:r>
              <a:rPr lang="en-GB" dirty="0"/>
              <a:t>Steep mountain ranges</a:t>
            </a:r>
          </a:p>
          <a:p>
            <a:endParaRPr lang="en-GB" dirty="0"/>
          </a:p>
        </p:txBody>
      </p:sp>
    </p:spTree>
    <p:extLst>
      <p:ext uri="{BB962C8B-B14F-4D97-AF65-F5344CB8AC3E}">
        <p14:creationId xmlns:p14="http://schemas.microsoft.com/office/powerpoint/2010/main" val="1635165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29.jpg"/>
          <p:cNvPicPr>
            <a:picLocks noChangeAspect="1"/>
          </p:cNvPicPr>
          <p:nvPr/>
        </p:nvPicPr>
        <p:blipFill>
          <a:blip r:embed="rId3" cstate="email">
            <a:extLst>
              <a:ext uri="{28A0092B-C50C-407E-A947-70E740481C1C}">
                <a14:useLocalDpi xmlns:a14="http://schemas.microsoft.com/office/drawing/2010/main"/>
              </a:ext>
            </a:extLst>
          </a:blip>
          <a:srcRect l="7842" t="7147" r="8418" b="16731"/>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A5A51A0B-9ECF-0B80-F241-8BBE10CF2F84}"/>
              </a:ext>
            </a:extLst>
          </p:cNvPr>
          <p:cNvSpPr>
            <a:spLocks noGrp="1"/>
          </p:cNvSpPr>
          <p:nvPr>
            <p:ph type="subTitle" idx="1"/>
          </p:nvPr>
        </p:nvSpPr>
        <p:spPr/>
        <p:txBody>
          <a:bodyPr/>
          <a:lstStyle/>
          <a:p>
            <a:r>
              <a:rPr lang="en-GB" dirty="0"/>
              <a:t>More than 9 600 endemic plant species of which </a:t>
            </a:r>
            <a:br>
              <a:rPr lang="en-GB" dirty="0"/>
            </a:br>
            <a:r>
              <a:rPr lang="en-GB" dirty="0"/>
              <a:t>1 700 are threatened with extinction</a:t>
            </a:r>
          </a:p>
          <a:p>
            <a:endParaRPr lang="en-GB" dirty="0"/>
          </a:p>
          <a:p>
            <a:endParaRPr lang="en-GB" dirty="0"/>
          </a:p>
        </p:txBody>
      </p:sp>
    </p:spTree>
    <p:extLst>
      <p:ext uri="{BB962C8B-B14F-4D97-AF65-F5344CB8AC3E}">
        <p14:creationId xmlns:p14="http://schemas.microsoft.com/office/powerpoint/2010/main" val="942668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30.jpg"/>
          <p:cNvPicPr>
            <a:picLocks noChangeAspect="1"/>
          </p:cNvPicPr>
          <p:nvPr/>
        </p:nvPicPr>
        <p:blipFill>
          <a:blip r:embed="rId3" cstate="email">
            <a:extLst>
              <a:ext uri="{28A0092B-C50C-407E-A947-70E740481C1C}">
                <a14:useLocalDpi xmlns:a14="http://schemas.microsoft.com/office/drawing/2010/main"/>
              </a:ext>
            </a:extLst>
          </a:blip>
          <a:srcRect l="8210" t="6713" r="8210" b="17311"/>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B4A69FE3-197B-355D-4889-FD1A72F8B587}"/>
              </a:ext>
            </a:extLst>
          </p:cNvPr>
          <p:cNvSpPr>
            <a:spLocks noGrp="1"/>
          </p:cNvSpPr>
          <p:nvPr>
            <p:ph type="subTitle" idx="1"/>
          </p:nvPr>
        </p:nvSpPr>
        <p:spPr/>
        <p:txBody>
          <a:bodyPr/>
          <a:lstStyle/>
          <a:p>
            <a:r>
              <a:rPr lang="en-GB" dirty="0"/>
              <a:t>A treasure trove of winemaking possibilities</a:t>
            </a:r>
          </a:p>
        </p:txBody>
      </p:sp>
    </p:spTree>
    <p:extLst>
      <p:ext uri="{BB962C8B-B14F-4D97-AF65-F5344CB8AC3E}">
        <p14:creationId xmlns:p14="http://schemas.microsoft.com/office/powerpoint/2010/main" val="3349678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51304D-6C55-5CF7-BF5D-FB629749FDA5}"/>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3" name="Picture 2" descr="a31.jpg"/>
          <p:cNvPicPr>
            <a:picLocks noChangeAspect="1"/>
          </p:cNvPicPr>
          <p:nvPr/>
        </p:nvPicPr>
        <p:blipFill>
          <a:blip r:embed="rId4" cstate="email">
            <a:extLst>
              <a:ext uri="{28A0092B-C50C-407E-A947-70E740481C1C}">
                <a14:useLocalDpi xmlns:a14="http://schemas.microsoft.com/office/drawing/2010/main"/>
              </a:ext>
            </a:extLst>
          </a:blip>
          <a:srcRect l="7693" t="6407" r="49094" b="16518"/>
          <a:stretch>
            <a:fillRect/>
          </a:stretch>
        </p:blipFill>
        <p:spPr>
          <a:xfrm>
            <a:off x="1553868" y="368300"/>
            <a:ext cx="4045653" cy="5411561"/>
          </a:xfrm>
          <a:prstGeom prst="rect">
            <a:avLst/>
          </a:prstGeom>
        </p:spPr>
      </p:pic>
      <p:sp>
        <p:nvSpPr>
          <p:cNvPr id="2" name="Subtitle 1">
            <a:extLst>
              <a:ext uri="{FF2B5EF4-FFF2-40B4-BE49-F238E27FC236}">
                <a16:creationId xmlns:a16="http://schemas.microsoft.com/office/drawing/2014/main" id="{31243F22-C3F3-2568-4E0E-933920769F7E}"/>
              </a:ext>
            </a:extLst>
          </p:cNvPr>
          <p:cNvSpPr>
            <a:spLocks noGrp="1"/>
          </p:cNvSpPr>
          <p:nvPr>
            <p:ph type="subTitle" idx="1"/>
          </p:nvPr>
        </p:nvSpPr>
        <p:spPr/>
        <p:txBody>
          <a:bodyPr/>
          <a:lstStyle/>
          <a:p>
            <a:r>
              <a:rPr lang="en-GB" dirty="0"/>
              <a:t>Red-wine varieties </a:t>
            </a:r>
          </a:p>
        </p:txBody>
      </p:sp>
      <p:sp>
        <p:nvSpPr>
          <p:cNvPr id="5" name="TextBox 4">
            <a:extLst>
              <a:ext uri="{FF2B5EF4-FFF2-40B4-BE49-F238E27FC236}">
                <a16:creationId xmlns:a16="http://schemas.microsoft.com/office/drawing/2014/main" id="{3DFBAE05-672E-3C61-56B8-A98AF243F5C6}"/>
              </a:ext>
            </a:extLst>
          </p:cNvPr>
          <p:cNvSpPr txBox="1"/>
          <p:nvPr/>
        </p:nvSpPr>
        <p:spPr>
          <a:xfrm>
            <a:off x="5974851" y="456452"/>
            <a:ext cx="2113346" cy="5232202"/>
          </a:xfrm>
          <a:prstGeom prst="rect">
            <a:avLst/>
          </a:prstGeom>
          <a:noFill/>
        </p:spPr>
        <p:txBody>
          <a:bodyPr wrap="square" lIns="0" tIns="0" rIns="0" bIns="0" rtlCol="0" anchor="ctr">
            <a:spAutoFit/>
          </a:bodyPr>
          <a:lstStyle/>
          <a:p>
            <a:endParaRPr lang="en-US" sz="1700" dirty="0">
              <a:solidFill>
                <a:schemeClr val="bg1"/>
              </a:solidFill>
              <a:latin typeface="Avenir Next LT Pro" panose="020B0504020202020204" pitchFamily="34" charset="77"/>
              <a:cs typeface="Myriad Pro Light"/>
            </a:endParaRPr>
          </a:p>
          <a:p>
            <a:r>
              <a:rPr lang="en-US" sz="1700" dirty="0">
                <a:solidFill>
                  <a:schemeClr val="bg1"/>
                </a:solidFill>
                <a:latin typeface="Avenir Next LT Pro" panose="020B0504020202020204" pitchFamily="34" charset="77"/>
                <a:cs typeface="Myriad Pro Light"/>
              </a:rPr>
              <a:t>Cabernet Franc</a:t>
            </a:r>
          </a:p>
          <a:p>
            <a:r>
              <a:rPr lang="en-US" sz="1700" dirty="0">
                <a:solidFill>
                  <a:schemeClr val="bg1"/>
                </a:solidFill>
                <a:latin typeface="Avenir Next LT Pro" panose="020B0504020202020204" pitchFamily="34" charset="77"/>
                <a:cs typeface="Myriad Pro Light"/>
              </a:rPr>
              <a:t>Cabernet Sauvignon</a:t>
            </a:r>
          </a:p>
          <a:p>
            <a:r>
              <a:rPr lang="en-US" sz="1700" dirty="0">
                <a:solidFill>
                  <a:schemeClr val="bg1"/>
                </a:solidFill>
                <a:latin typeface="Avenir Next LT Pro" panose="020B0504020202020204" pitchFamily="34" charset="77"/>
                <a:cs typeface="Myriad Pro Light"/>
              </a:rPr>
              <a:t>Carignan</a:t>
            </a:r>
          </a:p>
          <a:p>
            <a:r>
              <a:rPr lang="en-US" sz="1700" dirty="0">
                <a:solidFill>
                  <a:schemeClr val="bg1"/>
                </a:solidFill>
                <a:latin typeface="Avenir Next LT Pro" panose="020B0504020202020204" pitchFamily="34" charset="77"/>
                <a:cs typeface="Myriad Pro Light"/>
              </a:rPr>
              <a:t>Cinsaut</a:t>
            </a:r>
          </a:p>
          <a:p>
            <a:r>
              <a:rPr lang="en-US" sz="1700" dirty="0">
                <a:solidFill>
                  <a:schemeClr val="bg1"/>
                </a:solidFill>
                <a:latin typeface="Avenir Next LT Pro" panose="020B0504020202020204" pitchFamily="34" charset="77"/>
                <a:cs typeface="Myriad Pro Light"/>
              </a:rPr>
              <a:t>Gamay</a:t>
            </a:r>
          </a:p>
          <a:p>
            <a:r>
              <a:rPr lang="en-US" sz="1700" dirty="0">
                <a:solidFill>
                  <a:schemeClr val="bg1"/>
                </a:solidFill>
                <a:latin typeface="Avenir Next LT Pro" panose="020B0504020202020204" pitchFamily="34" charset="77"/>
                <a:cs typeface="Myriad Pro Light"/>
              </a:rPr>
              <a:t>Grenache</a:t>
            </a:r>
          </a:p>
          <a:p>
            <a:r>
              <a:rPr lang="en-US" sz="1700" dirty="0">
                <a:solidFill>
                  <a:schemeClr val="bg1"/>
                </a:solidFill>
                <a:latin typeface="Avenir Next LT Pro" panose="020B0504020202020204" pitchFamily="34" charset="77"/>
                <a:cs typeface="Myriad Pro Light"/>
              </a:rPr>
              <a:t>Malbec</a:t>
            </a:r>
          </a:p>
          <a:p>
            <a:r>
              <a:rPr lang="en-US" sz="1700" dirty="0">
                <a:solidFill>
                  <a:schemeClr val="bg1"/>
                </a:solidFill>
                <a:latin typeface="Avenir Next LT Pro" panose="020B0504020202020204" pitchFamily="34" charset="77"/>
                <a:cs typeface="Myriad Pro Light"/>
              </a:rPr>
              <a:t>Merlot</a:t>
            </a:r>
          </a:p>
          <a:p>
            <a:r>
              <a:rPr lang="en-US" sz="1700" dirty="0">
                <a:solidFill>
                  <a:schemeClr val="bg1"/>
                </a:solidFill>
                <a:latin typeface="Avenir Next LT Pro" panose="020B0504020202020204" pitchFamily="34" charset="77"/>
                <a:cs typeface="Myriad Pro Light"/>
              </a:rPr>
              <a:t>Mourvèdre</a:t>
            </a:r>
          </a:p>
          <a:p>
            <a:r>
              <a:rPr lang="en-US" sz="1700" dirty="0">
                <a:solidFill>
                  <a:schemeClr val="bg1"/>
                </a:solidFill>
                <a:latin typeface="Avenir Next LT Pro" panose="020B0504020202020204" pitchFamily="34" charset="77"/>
                <a:cs typeface="Myriad Pro Light"/>
              </a:rPr>
              <a:t>Muscadel</a:t>
            </a:r>
          </a:p>
          <a:p>
            <a:r>
              <a:rPr lang="en-US" sz="1700" dirty="0">
                <a:solidFill>
                  <a:schemeClr val="bg1"/>
                </a:solidFill>
                <a:latin typeface="Avenir Next LT Pro" panose="020B0504020202020204" pitchFamily="34" charset="77"/>
                <a:cs typeface="Myriad Pro Light"/>
              </a:rPr>
              <a:t>Nebbiolo</a:t>
            </a:r>
          </a:p>
          <a:p>
            <a:r>
              <a:rPr lang="en-US" sz="1700" dirty="0">
                <a:solidFill>
                  <a:schemeClr val="bg1"/>
                </a:solidFill>
                <a:latin typeface="Avenir Next LT Pro" panose="020B0504020202020204" pitchFamily="34" charset="77"/>
                <a:cs typeface="Myriad Pro Light"/>
              </a:rPr>
              <a:t>Petit Verdot</a:t>
            </a:r>
          </a:p>
          <a:p>
            <a:r>
              <a:rPr lang="en-US" sz="1700" dirty="0">
                <a:solidFill>
                  <a:schemeClr val="bg1"/>
                </a:solidFill>
                <a:latin typeface="Avenir Next LT Pro" panose="020B0504020202020204" pitchFamily="34" charset="77"/>
                <a:cs typeface="Myriad Pro Light"/>
              </a:rPr>
              <a:t>Pinot Noir</a:t>
            </a:r>
          </a:p>
          <a:p>
            <a:r>
              <a:rPr lang="en-US" sz="1700" dirty="0">
                <a:solidFill>
                  <a:schemeClr val="bg1"/>
                </a:solidFill>
                <a:latin typeface="Avenir Next LT Pro" panose="020B0504020202020204" pitchFamily="34" charset="77"/>
                <a:cs typeface="Myriad Pro Light"/>
              </a:rPr>
              <a:t>Pinotage</a:t>
            </a:r>
          </a:p>
          <a:p>
            <a:r>
              <a:rPr lang="en-US" sz="1700" dirty="0">
                <a:solidFill>
                  <a:schemeClr val="bg1"/>
                </a:solidFill>
                <a:latin typeface="Avenir Next LT Pro" panose="020B0504020202020204" pitchFamily="34" charset="77"/>
                <a:cs typeface="Myriad Pro Light"/>
              </a:rPr>
              <a:t>Ruby Cabernet</a:t>
            </a:r>
          </a:p>
          <a:p>
            <a:r>
              <a:rPr lang="en-US" sz="1700" dirty="0">
                <a:solidFill>
                  <a:schemeClr val="bg1"/>
                </a:solidFill>
                <a:latin typeface="Avenir Next LT Pro" panose="020B0504020202020204" pitchFamily="34" charset="77"/>
                <a:cs typeface="Myriad Pro Light"/>
              </a:rPr>
              <a:t>Shiraz</a:t>
            </a:r>
          </a:p>
          <a:p>
            <a:r>
              <a:rPr lang="en-US" sz="1700" dirty="0">
                <a:solidFill>
                  <a:schemeClr val="bg1"/>
                </a:solidFill>
                <a:latin typeface="Avenir Next LT Pro" panose="020B0504020202020204" pitchFamily="34" charset="77"/>
                <a:cs typeface="Myriad Pro Light"/>
              </a:rPr>
              <a:t>Tinta Barocca</a:t>
            </a:r>
          </a:p>
          <a:p>
            <a:r>
              <a:rPr lang="en-US" sz="1700" dirty="0">
                <a:solidFill>
                  <a:schemeClr val="bg1"/>
                </a:solidFill>
                <a:latin typeface="Avenir Next LT Pro" panose="020B0504020202020204" pitchFamily="34" charset="77"/>
                <a:cs typeface="Myriad Pro Light"/>
              </a:rPr>
              <a:t>Touriga Nacional</a:t>
            </a:r>
          </a:p>
          <a:p>
            <a:endParaRPr lang="en-US" sz="1700" dirty="0">
              <a:solidFill>
                <a:schemeClr val="bg1"/>
              </a:solidFill>
              <a:latin typeface="Avenir Next LT Pro" panose="020B0504020202020204" pitchFamily="34" charset="77"/>
              <a:cs typeface="Myriad Pro Light"/>
            </a:endParaRPr>
          </a:p>
        </p:txBody>
      </p:sp>
    </p:spTree>
    <p:extLst>
      <p:ext uri="{BB962C8B-B14F-4D97-AF65-F5344CB8AC3E}">
        <p14:creationId xmlns:p14="http://schemas.microsoft.com/office/powerpoint/2010/main" val="105638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B342F8-8916-67D8-A26A-1B50D5497CF5}"/>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3" name="Picture 2" descr="a32.jpg"/>
          <p:cNvPicPr>
            <a:picLocks noChangeAspect="1"/>
          </p:cNvPicPr>
          <p:nvPr/>
        </p:nvPicPr>
        <p:blipFill>
          <a:blip r:embed="rId4" cstate="email">
            <a:extLst>
              <a:ext uri="{28A0092B-C50C-407E-A947-70E740481C1C}">
                <a14:useLocalDpi xmlns:a14="http://schemas.microsoft.com/office/drawing/2010/main"/>
              </a:ext>
            </a:extLst>
          </a:blip>
          <a:srcRect l="7772" t="6296" r="48997" b="16756"/>
          <a:stretch>
            <a:fillRect/>
          </a:stretch>
        </p:blipFill>
        <p:spPr>
          <a:xfrm>
            <a:off x="1553869" y="368300"/>
            <a:ext cx="4045653" cy="5400675"/>
          </a:xfrm>
          <a:prstGeom prst="rect">
            <a:avLst/>
          </a:prstGeom>
        </p:spPr>
      </p:pic>
      <p:sp>
        <p:nvSpPr>
          <p:cNvPr id="2" name="Subtitle 1">
            <a:extLst>
              <a:ext uri="{FF2B5EF4-FFF2-40B4-BE49-F238E27FC236}">
                <a16:creationId xmlns:a16="http://schemas.microsoft.com/office/drawing/2014/main" id="{1B8C3492-5AEB-7564-4E1E-7EF037329A25}"/>
              </a:ext>
            </a:extLst>
          </p:cNvPr>
          <p:cNvSpPr>
            <a:spLocks noGrp="1"/>
          </p:cNvSpPr>
          <p:nvPr>
            <p:ph type="subTitle" idx="1"/>
          </p:nvPr>
        </p:nvSpPr>
        <p:spPr/>
        <p:txBody>
          <a:bodyPr/>
          <a:lstStyle/>
          <a:p>
            <a:r>
              <a:rPr lang="en-GB" dirty="0"/>
              <a:t>White-wine varieties </a:t>
            </a:r>
          </a:p>
        </p:txBody>
      </p:sp>
      <p:sp>
        <p:nvSpPr>
          <p:cNvPr id="6" name="TextBox 5">
            <a:extLst>
              <a:ext uri="{FF2B5EF4-FFF2-40B4-BE49-F238E27FC236}">
                <a16:creationId xmlns:a16="http://schemas.microsoft.com/office/drawing/2014/main" id="{C706CA92-55E5-1305-4BA0-B6372511561A}"/>
              </a:ext>
            </a:extLst>
          </p:cNvPr>
          <p:cNvSpPr txBox="1"/>
          <p:nvPr/>
        </p:nvSpPr>
        <p:spPr>
          <a:xfrm>
            <a:off x="5974851" y="848867"/>
            <a:ext cx="2113346" cy="4447371"/>
          </a:xfrm>
          <a:prstGeom prst="rect">
            <a:avLst/>
          </a:prstGeom>
          <a:noFill/>
        </p:spPr>
        <p:txBody>
          <a:bodyPr wrap="square" lIns="0" tIns="0" rIns="0" bIns="0" rtlCol="0" anchor="ctr">
            <a:spAutoFit/>
          </a:bodyPr>
          <a:lstStyle/>
          <a:p>
            <a:r>
              <a:rPr lang="en-US" sz="1700" dirty="0">
                <a:solidFill>
                  <a:schemeClr val="bg1"/>
                </a:solidFill>
                <a:latin typeface="Avenir Next LT Pro" panose="020B0504020202020204" pitchFamily="34" charset="77"/>
                <a:cs typeface="Myriad Pro Light"/>
              </a:rPr>
              <a:t>Bukettraube</a:t>
            </a:r>
          </a:p>
          <a:p>
            <a:r>
              <a:rPr lang="en-US" sz="1700" dirty="0">
                <a:solidFill>
                  <a:schemeClr val="bg1"/>
                </a:solidFill>
                <a:latin typeface="Avenir Next LT Pro" panose="020B0504020202020204" pitchFamily="34" charset="77"/>
                <a:cs typeface="Myriad Pro Light"/>
              </a:rPr>
              <a:t>Crouchen Blanc</a:t>
            </a:r>
          </a:p>
          <a:p>
            <a:r>
              <a:rPr lang="en-US" sz="1700" dirty="0">
                <a:solidFill>
                  <a:schemeClr val="bg1"/>
                </a:solidFill>
                <a:latin typeface="Avenir Next LT Pro" panose="020B0504020202020204" pitchFamily="34" charset="77"/>
                <a:cs typeface="Myriad Pro Light"/>
              </a:rPr>
              <a:t>Chardonnay</a:t>
            </a:r>
          </a:p>
          <a:p>
            <a:r>
              <a:rPr lang="en-US" sz="1700" dirty="0">
                <a:solidFill>
                  <a:schemeClr val="bg1"/>
                </a:solidFill>
                <a:latin typeface="Avenir Next LT Pro" panose="020B0504020202020204" pitchFamily="34" charset="77"/>
                <a:cs typeface="Myriad Pro Light"/>
              </a:rPr>
              <a:t>Chenin Blanc</a:t>
            </a:r>
          </a:p>
          <a:p>
            <a:r>
              <a:rPr lang="en-US" sz="1700" dirty="0">
                <a:solidFill>
                  <a:schemeClr val="bg1"/>
                </a:solidFill>
                <a:latin typeface="Avenir Next LT Pro" panose="020B0504020202020204" pitchFamily="34" charset="77"/>
                <a:cs typeface="Myriad Pro Light"/>
              </a:rPr>
              <a:t>Colombar</a:t>
            </a:r>
          </a:p>
          <a:p>
            <a:r>
              <a:rPr lang="en-US" sz="1700" dirty="0">
                <a:solidFill>
                  <a:schemeClr val="bg1"/>
                </a:solidFill>
                <a:latin typeface="Avenir Next LT Pro" panose="020B0504020202020204" pitchFamily="34" charset="77"/>
                <a:cs typeface="Myriad Pro Light"/>
              </a:rPr>
              <a:t>Riesling</a:t>
            </a:r>
          </a:p>
          <a:p>
            <a:r>
              <a:rPr lang="en-US" sz="1700" dirty="0">
                <a:solidFill>
                  <a:schemeClr val="bg1"/>
                </a:solidFill>
                <a:latin typeface="Avenir Next LT Pro" panose="020B0504020202020204" pitchFamily="34" charset="77"/>
                <a:cs typeface="Myriad Pro Light"/>
              </a:rPr>
              <a:t>Gewürztraminer</a:t>
            </a:r>
          </a:p>
          <a:p>
            <a:r>
              <a:rPr lang="en-US" sz="1700" dirty="0">
                <a:solidFill>
                  <a:schemeClr val="bg1"/>
                </a:solidFill>
                <a:latin typeface="Avenir Next LT Pro" panose="020B0504020202020204" pitchFamily="34" charset="77"/>
                <a:cs typeface="Myriad Pro Light"/>
              </a:rPr>
              <a:t>Grenache</a:t>
            </a:r>
          </a:p>
          <a:p>
            <a:r>
              <a:rPr lang="en-US" sz="1700" dirty="0">
                <a:solidFill>
                  <a:schemeClr val="bg1"/>
                </a:solidFill>
                <a:latin typeface="Avenir Next LT Pro" panose="020B0504020202020204" pitchFamily="34" charset="77"/>
                <a:cs typeface="Myriad Pro Light"/>
              </a:rPr>
              <a:t>Muscat d'Alexandrie</a:t>
            </a:r>
          </a:p>
          <a:p>
            <a:r>
              <a:rPr lang="en-US" sz="1700" dirty="0">
                <a:solidFill>
                  <a:schemeClr val="bg1"/>
                </a:solidFill>
                <a:latin typeface="Avenir Next LT Pro" panose="020B0504020202020204" pitchFamily="34" charset="77"/>
                <a:cs typeface="Myriad Pro Light"/>
              </a:rPr>
              <a:t>Muscadel</a:t>
            </a:r>
          </a:p>
          <a:p>
            <a:r>
              <a:rPr lang="en-US" sz="1700" dirty="0">
                <a:solidFill>
                  <a:schemeClr val="bg1"/>
                </a:solidFill>
                <a:latin typeface="Avenir Next LT Pro" panose="020B0504020202020204" pitchFamily="34" charset="77"/>
                <a:cs typeface="Myriad Pro Light"/>
              </a:rPr>
              <a:t>Nouvelle</a:t>
            </a:r>
          </a:p>
          <a:p>
            <a:r>
              <a:rPr lang="en-US" sz="1700" dirty="0">
                <a:solidFill>
                  <a:schemeClr val="bg1"/>
                </a:solidFill>
                <a:latin typeface="Avenir Next LT Pro" panose="020B0504020202020204" pitchFamily="34" charset="77"/>
                <a:cs typeface="Myriad Pro Light"/>
              </a:rPr>
              <a:t>Palomino</a:t>
            </a:r>
          </a:p>
          <a:p>
            <a:r>
              <a:rPr lang="en-US" sz="1700" dirty="0">
                <a:solidFill>
                  <a:schemeClr val="bg1"/>
                </a:solidFill>
                <a:latin typeface="Avenir Next LT Pro" panose="020B0504020202020204" pitchFamily="34" charset="77"/>
                <a:cs typeface="Myriad Pro Light"/>
              </a:rPr>
              <a:t>Pinot Gris</a:t>
            </a:r>
          </a:p>
          <a:p>
            <a:r>
              <a:rPr lang="en-US" sz="1700" dirty="0">
                <a:solidFill>
                  <a:schemeClr val="bg1"/>
                </a:solidFill>
                <a:latin typeface="Avenir Next LT Pro" panose="020B0504020202020204" pitchFamily="34" charset="77"/>
                <a:cs typeface="Myriad Pro Light"/>
              </a:rPr>
              <a:t>Sauvignon Blanc</a:t>
            </a:r>
          </a:p>
          <a:p>
            <a:r>
              <a:rPr lang="en-US" sz="1700" dirty="0">
                <a:solidFill>
                  <a:schemeClr val="bg1"/>
                </a:solidFill>
                <a:latin typeface="Avenir Next LT Pro" panose="020B0504020202020204" pitchFamily="34" charset="77"/>
                <a:cs typeface="Myriad Pro Light"/>
              </a:rPr>
              <a:t>Semillon</a:t>
            </a:r>
          </a:p>
          <a:p>
            <a:r>
              <a:rPr lang="en-US" sz="1700" dirty="0">
                <a:solidFill>
                  <a:schemeClr val="bg1"/>
                </a:solidFill>
                <a:latin typeface="Avenir Next LT Pro" panose="020B0504020202020204" pitchFamily="34" charset="77"/>
                <a:cs typeface="Myriad Pro Light"/>
              </a:rPr>
              <a:t>Trebbiano</a:t>
            </a:r>
          </a:p>
          <a:p>
            <a:r>
              <a:rPr lang="en-US" sz="1700" dirty="0">
                <a:solidFill>
                  <a:schemeClr val="bg1"/>
                </a:solidFill>
                <a:latin typeface="Avenir Next LT Pro" panose="020B0504020202020204" pitchFamily="34" charset="77"/>
                <a:cs typeface="Myriad Pro Light"/>
              </a:rPr>
              <a:t>Viognier</a:t>
            </a:r>
          </a:p>
        </p:txBody>
      </p:sp>
    </p:spTree>
    <p:extLst>
      <p:ext uri="{BB962C8B-B14F-4D97-AF65-F5344CB8AC3E}">
        <p14:creationId xmlns:p14="http://schemas.microsoft.com/office/powerpoint/2010/main" val="3861762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5.jpg"/>
          <p:cNvPicPr>
            <a:picLocks noChangeAspect="1"/>
          </p:cNvPicPr>
          <p:nvPr/>
        </p:nvPicPr>
        <p:blipFill>
          <a:blip r:embed="rId3">
            <a:extLst>
              <a:ext uri="{28A0092B-C50C-407E-A947-70E740481C1C}">
                <a14:useLocalDpi xmlns:a14="http://schemas.microsoft.com/office/drawing/2010/main"/>
              </a:ext>
            </a:extLst>
          </a:blip>
          <a:srcRect l="7855" t="5303" r="6586" b="16934"/>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FE7C97F3-3290-5C8A-DBF5-2C02194C005A}"/>
              </a:ext>
            </a:extLst>
          </p:cNvPr>
          <p:cNvSpPr>
            <a:spLocks noGrp="1"/>
          </p:cNvSpPr>
          <p:nvPr>
            <p:ph type="subTitle" idx="1"/>
          </p:nvPr>
        </p:nvSpPr>
        <p:spPr/>
        <p:txBody>
          <a:bodyPr>
            <a:normAutofit/>
          </a:bodyPr>
          <a:lstStyle/>
          <a:p>
            <a:r>
              <a:rPr lang="en-GB" dirty="0"/>
              <a:t>South Africa has the most Chenin Blanc plantings </a:t>
            </a:r>
            <a:br>
              <a:rPr lang="en-GB" dirty="0"/>
            </a:br>
            <a:r>
              <a:rPr lang="en-GB" dirty="0"/>
              <a:t>in the world –  15 949 ha in 2025</a:t>
            </a:r>
          </a:p>
          <a:p>
            <a:endParaRPr lang="en-GB" dirty="0"/>
          </a:p>
          <a:p>
            <a:endParaRPr lang="en-GB" dirty="0"/>
          </a:p>
        </p:txBody>
      </p:sp>
    </p:spTree>
    <p:extLst>
      <p:ext uri="{BB962C8B-B14F-4D97-AF65-F5344CB8AC3E}">
        <p14:creationId xmlns:p14="http://schemas.microsoft.com/office/powerpoint/2010/main" val="2340906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34.jpg"/>
          <p:cNvPicPr>
            <a:picLocks noChangeAspect="1"/>
          </p:cNvPicPr>
          <p:nvPr/>
        </p:nvPicPr>
        <p:blipFill>
          <a:blip r:embed="rId3" cstate="email">
            <a:extLst>
              <a:ext uri="{28A0092B-C50C-407E-A947-70E740481C1C}">
                <a14:useLocalDpi xmlns:a14="http://schemas.microsoft.com/office/drawing/2010/main"/>
              </a:ext>
            </a:extLst>
          </a:blip>
          <a:srcRect l="7639" t="6377" r="9163" b="17994"/>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69A9B83B-9C1C-46E6-4519-1D387A25D529}"/>
              </a:ext>
            </a:extLst>
          </p:cNvPr>
          <p:cNvSpPr>
            <a:spLocks noGrp="1"/>
          </p:cNvSpPr>
          <p:nvPr>
            <p:ph type="subTitle" idx="1"/>
          </p:nvPr>
        </p:nvSpPr>
        <p:spPr/>
        <p:txBody>
          <a:bodyPr/>
          <a:lstStyle/>
          <a:p>
            <a:r>
              <a:rPr lang="en-GB" dirty="0"/>
              <a:t>Pinotage is unique to South Africa</a:t>
            </a:r>
          </a:p>
          <a:p>
            <a:endParaRPr lang="en-GB" dirty="0"/>
          </a:p>
        </p:txBody>
      </p:sp>
    </p:spTree>
    <p:extLst>
      <p:ext uri="{BB962C8B-B14F-4D97-AF65-F5344CB8AC3E}">
        <p14:creationId xmlns:p14="http://schemas.microsoft.com/office/powerpoint/2010/main" val="3598515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563ACA-6341-8759-74EB-0ADE69B865A5}"/>
              </a:ext>
            </a:extLst>
          </p:cNvPr>
          <p:cNvPicPr>
            <a:picLocks noChangeAspect="1"/>
          </p:cNvPicPr>
          <p:nvPr/>
        </p:nvPicPr>
        <p:blipFill>
          <a:blip r:embed="rId3"/>
          <a:srcRect t="10625" b="10625"/>
          <a:stretch/>
        </p:blipFill>
        <p:spPr>
          <a:xfrm>
            <a:off x="-2" y="368300"/>
            <a:ext cx="9144000" cy="5400675"/>
          </a:xfrm>
          <a:prstGeom prst="rect">
            <a:avLst/>
          </a:prstGeom>
        </p:spPr>
      </p:pic>
      <p:sp>
        <p:nvSpPr>
          <p:cNvPr id="2" name="Rectangle 1"/>
          <p:cNvSpPr/>
          <p:nvPr/>
        </p:nvSpPr>
        <p:spPr>
          <a:xfrm>
            <a:off x="611188" y="1894114"/>
            <a:ext cx="7921625" cy="256704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dirty="0"/>
          </a:p>
        </p:txBody>
      </p:sp>
      <p:graphicFrame>
        <p:nvGraphicFramePr>
          <p:cNvPr id="4" name="Table 3"/>
          <p:cNvGraphicFramePr>
            <a:graphicFrameLocks noGrp="1"/>
          </p:cNvGraphicFramePr>
          <p:nvPr>
            <p:extLst>
              <p:ext uri="{D42A27DB-BD31-4B8C-83A1-F6EECF244321}">
                <p14:modId xmlns:p14="http://schemas.microsoft.com/office/powerpoint/2010/main" val="1934457389"/>
              </p:ext>
            </p:extLst>
          </p:nvPr>
        </p:nvGraphicFramePr>
        <p:xfrm>
          <a:off x="611189" y="1078239"/>
          <a:ext cx="7921624" cy="3417489"/>
        </p:xfrm>
        <a:graphic>
          <a:graphicData uri="http://schemas.openxmlformats.org/drawingml/2006/table">
            <a:tbl>
              <a:tblPr firstRow="1" firstCol="1" bandRow="1">
                <a:tableStyleId>{2D5ABB26-0587-4C30-8999-92F81FD0307C}</a:tableStyleId>
              </a:tblPr>
              <a:tblGrid>
                <a:gridCol w="2639970">
                  <a:extLst>
                    <a:ext uri="{9D8B030D-6E8A-4147-A177-3AD203B41FA5}">
                      <a16:colId xmlns:a16="http://schemas.microsoft.com/office/drawing/2014/main" val="20000"/>
                    </a:ext>
                  </a:extLst>
                </a:gridCol>
                <a:gridCol w="2640827">
                  <a:extLst>
                    <a:ext uri="{9D8B030D-6E8A-4147-A177-3AD203B41FA5}">
                      <a16:colId xmlns:a16="http://schemas.microsoft.com/office/drawing/2014/main" val="20001"/>
                    </a:ext>
                  </a:extLst>
                </a:gridCol>
                <a:gridCol w="2640827">
                  <a:extLst>
                    <a:ext uri="{9D8B030D-6E8A-4147-A177-3AD203B41FA5}">
                      <a16:colId xmlns:a16="http://schemas.microsoft.com/office/drawing/2014/main" val="20002"/>
                    </a:ext>
                  </a:extLst>
                </a:gridCol>
              </a:tblGrid>
              <a:tr h="879665">
                <a:tc>
                  <a:txBody>
                    <a:bodyPr/>
                    <a:lstStyle/>
                    <a:p>
                      <a:pPr>
                        <a:lnSpc>
                          <a:spcPct val="115000"/>
                        </a:lnSpc>
                        <a:spcAft>
                          <a:spcPts val="0"/>
                        </a:spcAft>
                      </a:pPr>
                      <a:r>
                        <a:rPr lang="en-ZA" sz="2800" dirty="0">
                          <a:solidFill>
                            <a:schemeClr val="tx1">
                              <a:lumMod val="50000"/>
                              <a:lumOff val="50000"/>
                            </a:schemeClr>
                          </a:solidFill>
                          <a:effectLst/>
                          <a:latin typeface="Avenir Next LT Pro" panose="020B0504020202020204" pitchFamily="34" charset="77"/>
                        </a:rPr>
                        <a:t> </a:t>
                      </a:r>
                      <a:endParaRPr lang="en-ZA" sz="2800" dirty="0">
                        <a:solidFill>
                          <a:schemeClr val="tx1">
                            <a:lumMod val="50000"/>
                            <a:lumOff val="50000"/>
                          </a:schemeClr>
                        </a:solidFill>
                        <a:effectLst/>
                        <a:latin typeface="Avenir Next LT Pro" panose="020B0504020202020204" pitchFamily="34" charset="77"/>
                        <a:ea typeface="Calibri"/>
                        <a:cs typeface="Times New Roman"/>
                      </a:endParaRPr>
                    </a:p>
                  </a:txBody>
                  <a:tcPr marL="89778" marR="8977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B27"/>
                    </a:solidFill>
                  </a:tcPr>
                </a:tc>
                <a:tc>
                  <a:txBody>
                    <a:bodyPr/>
                    <a:lstStyle/>
                    <a:p>
                      <a:pPr algn="ctr">
                        <a:lnSpc>
                          <a:spcPct val="115000"/>
                        </a:lnSpc>
                        <a:spcAft>
                          <a:spcPts val="0"/>
                        </a:spcAft>
                      </a:pPr>
                      <a:r>
                        <a:rPr lang="en-US" sz="2800" b="1" dirty="0">
                          <a:solidFill>
                            <a:schemeClr val="bg1"/>
                          </a:solidFill>
                          <a:effectLst/>
                          <a:latin typeface="Avenir Next LT Pro" panose="020B0504020202020204" pitchFamily="34" charset="77"/>
                          <a:ea typeface="Calibri"/>
                          <a:cs typeface="Times New Roman"/>
                        </a:rPr>
                        <a:t>1992</a:t>
                      </a:r>
                      <a:endParaRPr lang="en-ZA" sz="2800" b="1" dirty="0">
                        <a:solidFill>
                          <a:schemeClr val="bg1"/>
                        </a:solidFill>
                        <a:effectLst/>
                        <a:latin typeface="Avenir Next LT Pro" panose="020B0504020202020204" pitchFamily="34" charset="77"/>
                        <a:ea typeface="Calibri"/>
                        <a:cs typeface="Times New Roman"/>
                      </a:endParaRPr>
                    </a:p>
                  </a:txBody>
                  <a:tcPr marL="89778" marR="8977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B27"/>
                    </a:solidFill>
                  </a:tcPr>
                </a:tc>
                <a:tc>
                  <a:txBody>
                    <a:bodyPr/>
                    <a:lstStyle/>
                    <a:p>
                      <a:pPr algn="ctr">
                        <a:lnSpc>
                          <a:spcPct val="115000"/>
                        </a:lnSpc>
                        <a:spcAft>
                          <a:spcPts val="0"/>
                        </a:spcAft>
                      </a:pPr>
                      <a:r>
                        <a:rPr lang="en-ZA" sz="2800" b="1" dirty="0">
                          <a:solidFill>
                            <a:schemeClr val="bg1"/>
                          </a:solidFill>
                          <a:effectLst/>
                          <a:latin typeface="Avenir Next LT Pro" panose="020B0504020202020204" pitchFamily="34" charset="77"/>
                        </a:rPr>
                        <a:t>2025</a:t>
                      </a:r>
                      <a:endParaRPr lang="en-ZA" sz="2800" b="1" dirty="0">
                        <a:solidFill>
                          <a:schemeClr val="bg1"/>
                        </a:solidFill>
                        <a:effectLst/>
                        <a:latin typeface="Avenir Next LT Pro" panose="020B0504020202020204" pitchFamily="34" charset="77"/>
                        <a:ea typeface="Calibri"/>
                        <a:cs typeface="Times New Roman"/>
                      </a:endParaRPr>
                    </a:p>
                  </a:txBody>
                  <a:tcPr marL="89778" marR="8977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B27"/>
                    </a:solidFill>
                  </a:tcPr>
                </a:tc>
                <a:extLst>
                  <a:ext uri="{0D108BD9-81ED-4DB2-BD59-A6C34878D82A}">
                    <a16:rowId xmlns:a16="http://schemas.microsoft.com/office/drawing/2014/main" val="10000"/>
                  </a:ext>
                </a:extLst>
              </a:tr>
              <a:tr h="778184">
                <a:tc>
                  <a:txBody>
                    <a:bodyPr/>
                    <a:lstStyle/>
                    <a:p>
                      <a:pPr>
                        <a:lnSpc>
                          <a:spcPct val="115000"/>
                        </a:lnSpc>
                        <a:spcAft>
                          <a:spcPts val="0"/>
                        </a:spcAft>
                      </a:pPr>
                      <a:r>
                        <a:rPr lang="en-ZA" sz="2800" dirty="0">
                          <a:solidFill>
                            <a:srgbClr val="5C3719"/>
                          </a:solidFill>
                          <a:effectLst/>
                          <a:latin typeface="Avenir Next LT Pro" panose="020B0504020202020204" pitchFamily="34" charset="77"/>
                        </a:rPr>
                        <a:t>Hectares</a:t>
                      </a:r>
                      <a:endParaRPr lang="en-ZA" sz="2800" dirty="0">
                        <a:solidFill>
                          <a:srgbClr val="5C3719"/>
                        </a:solidFill>
                        <a:effectLst/>
                        <a:latin typeface="Avenir Next LT Pro" panose="020B0504020202020204" pitchFamily="34" charset="77"/>
                        <a:ea typeface="Calibri"/>
                        <a:cs typeface="Times New Roman"/>
                      </a:endParaRPr>
                    </a:p>
                  </a:txBody>
                  <a:tcPr marL="89778" marR="89778" marT="0" marB="0" anchor="ctr">
                    <a:lnL w="12700" cap="flat" cmpd="sng" algn="ctr">
                      <a:no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ZA" sz="2800" b="0" i="0" dirty="0">
                          <a:solidFill>
                            <a:srgbClr val="5C3719"/>
                          </a:solidFill>
                          <a:effectLst/>
                          <a:latin typeface="Avenir Next LT Pro" panose="020B0504020202020204" pitchFamily="34" charset="77"/>
                          <a:ea typeface="Calibri"/>
                          <a:cs typeface="Times New Roman"/>
                        </a:rPr>
                        <a:t>82 844</a:t>
                      </a:r>
                    </a:p>
                  </a:txBody>
                  <a:tcPr marL="89778" marR="89778" marT="0" marB="0" anchor="ct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ZA" sz="2800" b="0" i="0" dirty="0">
                          <a:solidFill>
                            <a:srgbClr val="5C3719"/>
                          </a:solidFill>
                          <a:effectLst/>
                          <a:latin typeface="Avenir Next LT Pro" panose="020B0504020202020204" pitchFamily="34" charset="77"/>
                          <a:ea typeface="Calibri"/>
                          <a:cs typeface="Times New Roman"/>
                        </a:rPr>
                        <a:t>86 525</a:t>
                      </a:r>
                    </a:p>
                  </a:txBody>
                  <a:tcPr marL="89778" marR="89778" marT="0" marB="0" anchor="ctr">
                    <a:lnL w="12700" cap="flat" cmpd="sng" algn="ctr">
                      <a:solidFill>
                        <a:prstClr val="white">
                          <a:lumMod val="50000"/>
                        </a:prst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68391">
                <a:tc>
                  <a:txBody>
                    <a:bodyPr/>
                    <a:lstStyle/>
                    <a:p>
                      <a:pPr>
                        <a:lnSpc>
                          <a:spcPct val="115000"/>
                        </a:lnSpc>
                        <a:spcAft>
                          <a:spcPts val="0"/>
                        </a:spcAft>
                      </a:pPr>
                      <a:r>
                        <a:rPr lang="en-ZA" sz="2800" dirty="0">
                          <a:solidFill>
                            <a:srgbClr val="5C3719"/>
                          </a:solidFill>
                          <a:effectLst/>
                          <a:latin typeface="Avenir Next LT Pro" panose="020B0504020202020204" pitchFamily="34" charset="77"/>
                        </a:rPr>
                        <a:t>% white varieties</a:t>
                      </a:r>
                      <a:endParaRPr lang="en-ZA" sz="2800" dirty="0">
                        <a:solidFill>
                          <a:srgbClr val="5C3719"/>
                        </a:solidFill>
                        <a:effectLst/>
                        <a:latin typeface="Avenir Next LT Pro" panose="020B0504020202020204" pitchFamily="34" charset="77"/>
                        <a:ea typeface="Calibri"/>
                        <a:cs typeface="Times New Roman"/>
                      </a:endParaRPr>
                    </a:p>
                  </a:txBody>
                  <a:tcPr marL="89778" marR="89778" marT="0" marB="0" anchor="ctr">
                    <a:lnL w="12700" cap="flat" cmpd="sng" algn="ctr">
                      <a:no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US" sz="2800" b="0" i="0" dirty="0">
                          <a:solidFill>
                            <a:srgbClr val="5C3719"/>
                          </a:solidFill>
                          <a:effectLst/>
                          <a:latin typeface="Avenir Next LT Pro" panose="020B0504020202020204" pitchFamily="34" charset="77"/>
                          <a:ea typeface="Calibri"/>
                          <a:cs typeface="Times New Roman"/>
                        </a:rPr>
                        <a:t>82</a:t>
                      </a:r>
                      <a:endParaRPr lang="en-ZA" sz="2800" b="0" i="0" dirty="0">
                        <a:solidFill>
                          <a:srgbClr val="5C3719"/>
                        </a:solidFill>
                        <a:effectLst/>
                        <a:latin typeface="Avenir Next LT Pro" panose="020B0504020202020204" pitchFamily="34" charset="77"/>
                        <a:ea typeface="Calibri"/>
                        <a:cs typeface="Times New Roman"/>
                      </a:endParaRPr>
                    </a:p>
                  </a:txBody>
                  <a:tcPr marL="89778" marR="89778" marT="0" marB="0" anchor="ct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ZA" sz="2800" b="0" i="0" dirty="0">
                          <a:solidFill>
                            <a:srgbClr val="5C3719"/>
                          </a:solidFill>
                          <a:effectLst/>
                          <a:latin typeface="Avenir Next LT Pro" panose="020B0504020202020204" pitchFamily="34" charset="77"/>
                        </a:rPr>
                        <a:t>56</a:t>
                      </a:r>
                      <a:endParaRPr lang="en-ZA" sz="2800" b="0" i="0" dirty="0">
                        <a:solidFill>
                          <a:srgbClr val="5C3719"/>
                        </a:solidFill>
                        <a:effectLst/>
                        <a:latin typeface="Avenir Next LT Pro" panose="020B0504020202020204" pitchFamily="34" charset="77"/>
                        <a:ea typeface="Calibri"/>
                        <a:cs typeface="Times New Roman"/>
                      </a:endParaRPr>
                    </a:p>
                  </a:txBody>
                  <a:tcPr marL="89778" marR="89778" marT="0" marB="0" anchor="ctr">
                    <a:lnL w="12700" cap="flat" cmpd="sng" algn="ctr">
                      <a:solidFill>
                        <a:prstClr val="white">
                          <a:lumMod val="50000"/>
                        </a:prst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78184">
                <a:tc>
                  <a:txBody>
                    <a:bodyPr/>
                    <a:lstStyle/>
                    <a:p>
                      <a:pPr>
                        <a:lnSpc>
                          <a:spcPct val="115000"/>
                        </a:lnSpc>
                        <a:spcAft>
                          <a:spcPts val="0"/>
                        </a:spcAft>
                      </a:pPr>
                      <a:r>
                        <a:rPr lang="en-ZA" sz="2800" dirty="0">
                          <a:solidFill>
                            <a:srgbClr val="5C3719"/>
                          </a:solidFill>
                          <a:effectLst/>
                          <a:latin typeface="Avenir Next LT Pro" panose="020B0504020202020204" pitchFamily="34" charset="77"/>
                        </a:rPr>
                        <a:t>% red varieties</a:t>
                      </a:r>
                      <a:endParaRPr lang="en-ZA" sz="2800" dirty="0">
                        <a:solidFill>
                          <a:srgbClr val="5C3719"/>
                        </a:solidFill>
                        <a:effectLst/>
                        <a:latin typeface="Avenir Next LT Pro" panose="020B0504020202020204" pitchFamily="34" charset="77"/>
                        <a:ea typeface="Calibri"/>
                        <a:cs typeface="Times New Roman"/>
                      </a:endParaRPr>
                    </a:p>
                  </a:txBody>
                  <a:tcPr marL="89778" marR="89778" marT="0" marB="0" anchor="ctr">
                    <a:lnL w="12700" cap="flat" cmpd="sng" algn="ctr">
                      <a:no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black">
                          <a:lumMod val="95000"/>
                          <a:lumOff val="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US" sz="2800" b="0" i="0" dirty="0">
                          <a:solidFill>
                            <a:srgbClr val="5C3719"/>
                          </a:solidFill>
                          <a:effectLst/>
                          <a:latin typeface="Avenir Next LT Pro" panose="020B0504020202020204" pitchFamily="34" charset="77"/>
                          <a:ea typeface="Calibri"/>
                          <a:cs typeface="Times New Roman"/>
                        </a:rPr>
                        <a:t>18</a:t>
                      </a:r>
                      <a:endParaRPr lang="en-ZA" sz="2800" b="0" i="0" dirty="0">
                        <a:solidFill>
                          <a:srgbClr val="5C3719"/>
                        </a:solidFill>
                        <a:effectLst/>
                        <a:latin typeface="Avenir Next LT Pro" panose="020B0504020202020204" pitchFamily="34" charset="77"/>
                        <a:ea typeface="Calibri"/>
                        <a:cs typeface="Times New Roman"/>
                      </a:endParaRPr>
                    </a:p>
                  </a:txBody>
                  <a:tcPr marL="89778" marR="89778" marT="0" marB="0" anchor="ct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black">
                          <a:lumMod val="95000"/>
                          <a:lumOff val="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0"/>
                        </a:spcAft>
                      </a:pPr>
                      <a:r>
                        <a:rPr lang="en-ZA" sz="2800" b="0" i="0" dirty="0">
                          <a:solidFill>
                            <a:srgbClr val="5C3719"/>
                          </a:solidFill>
                          <a:effectLst/>
                          <a:latin typeface="Avenir Next LT Pro" panose="020B0504020202020204" pitchFamily="34" charset="77"/>
                        </a:rPr>
                        <a:t>44   </a:t>
                      </a:r>
                      <a:endParaRPr lang="en-ZA" sz="2800" b="0" i="0" dirty="0">
                        <a:solidFill>
                          <a:srgbClr val="5C3719"/>
                        </a:solidFill>
                        <a:effectLst/>
                        <a:latin typeface="Avenir Next LT Pro" panose="020B0504020202020204" pitchFamily="34" charset="77"/>
                        <a:ea typeface="Calibri"/>
                        <a:cs typeface="Times New Roman"/>
                      </a:endParaRPr>
                    </a:p>
                  </a:txBody>
                  <a:tcPr marL="89778" marR="89778" marT="0" marB="0" anchor="ctr">
                    <a:lnL w="12700" cap="flat" cmpd="sng" algn="ctr">
                      <a:solidFill>
                        <a:prstClr val="white">
                          <a:lumMod val="50000"/>
                        </a:prst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black">
                          <a:lumMod val="95000"/>
                          <a:lumOff val="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5" name="Subtitle 4">
            <a:extLst>
              <a:ext uri="{FF2B5EF4-FFF2-40B4-BE49-F238E27FC236}">
                <a16:creationId xmlns:a16="http://schemas.microsoft.com/office/drawing/2014/main" id="{0898A297-3B8E-8CD4-A505-974FA84421C6}"/>
              </a:ext>
            </a:extLst>
          </p:cNvPr>
          <p:cNvSpPr>
            <a:spLocks noGrp="1"/>
          </p:cNvSpPr>
          <p:nvPr>
            <p:ph type="subTitle" idx="1"/>
          </p:nvPr>
        </p:nvSpPr>
        <p:spPr/>
        <p:txBody>
          <a:bodyPr/>
          <a:lstStyle/>
          <a:p>
            <a:r>
              <a:rPr lang="en-GB" dirty="0"/>
              <a:t>Restructuring our vineyards</a:t>
            </a:r>
          </a:p>
        </p:txBody>
      </p:sp>
    </p:spTree>
    <p:extLst>
      <p:ext uri="{BB962C8B-B14F-4D97-AF65-F5344CB8AC3E}">
        <p14:creationId xmlns:p14="http://schemas.microsoft.com/office/powerpoint/2010/main" val="897423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C333D-11DF-224E-B619-C71865B820E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12A375D-ABE7-268C-3315-D1A447F1DA78}"/>
              </a:ext>
            </a:extLst>
          </p:cNvPr>
          <p:cNvPicPr>
            <a:picLocks noChangeAspect="1"/>
          </p:cNvPicPr>
          <p:nvPr/>
        </p:nvPicPr>
        <p:blipFill>
          <a:blip r:embed="rId3"/>
          <a:srcRect/>
          <a:stretch/>
        </p:blipFill>
        <p:spPr>
          <a:xfrm>
            <a:off x="-2" y="-2"/>
            <a:ext cx="9144000" cy="6858000"/>
          </a:xfrm>
          <a:prstGeom prst="rect">
            <a:avLst/>
          </a:prstGeom>
        </p:spPr>
      </p:pic>
      <p:sp>
        <p:nvSpPr>
          <p:cNvPr id="2" name="object 20">
            <a:extLst>
              <a:ext uri="{FF2B5EF4-FFF2-40B4-BE49-F238E27FC236}">
                <a16:creationId xmlns:a16="http://schemas.microsoft.com/office/drawing/2014/main" id="{E99527C4-5EA6-52AA-E489-700AAC2AA96D}"/>
              </a:ext>
            </a:extLst>
          </p:cNvPr>
          <p:cNvSpPr txBox="1"/>
          <p:nvPr/>
        </p:nvSpPr>
        <p:spPr>
          <a:xfrm>
            <a:off x="22860" y="2520200"/>
            <a:ext cx="9121140" cy="2477601"/>
          </a:xfrm>
          <a:prstGeom prst="rect">
            <a:avLst/>
          </a:prstGeom>
        </p:spPr>
        <p:txBody>
          <a:bodyPr vert="horz" wrap="square" lIns="0" tIns="15240" rIns="0" bIns="0" rtlCol="0">
            <a:spAutoFit/>
          </a:bodyPr>
          <a:lstStyle/>
          <a:p>
            <a:pPr algn="ctr">
              <a:lnSpc>
                <a:spcPct val="100000"/>
              </a:lnSpc>
              <a:spcBef>
                <a:spcPts val="120"/>
              </a:spcBef>
            </a:pPr>
            <a:r>
              <a:rPr lang="en-US" sz="4000" b="1" spc="-65" dirty="0">
                <a:solidFill>
                  <a:srgbClr val="FFFFFF"/>
                </a:solidFill>
                <a:latin typeface="Avenir Next LT Pro Demi" panose="020B0504020202020204" pitchFamily="34" charset="77"/>
                <a:cs typeface="Segoe UI"/>
              </a:rPr>
              <a:t>“There are no stereotypes </a:t>
            </a:r>
            <a:br>
              <a:rPr lang="en-US" sz="4000" b="1" spc="-65" dirty="0">
                <a:solidFill>
                  <a:srgbClr val="FFFFFF"/>
                </a:solidFill>
                <a:latin typeface="Avenir Next LT Pro Demi" panose="020B0504020202020204" pitchFamily="34" charset="77"/>
                <a:cs typeface="Segoe UI"/>
              </a:rPr>
            </a:br>
            <a:r>
              <a:rPr lang="en-US" sz="4000" b="1" spc="-65" dirty="0">
                <a:solidFill>
                  <a:srgbClr val="FFFFFF"/>
                </a:solidFill>
                <a:latin typeface="Avenir Next LT Pro Demi" panose="020B0504020202020204" pitchFamily="34" charset="77"/>
                <a:cs typeface="Segoe UI"/>
              </a:rPr>
              <a:t>in South African wine. </a:t>
            </a:r>
            <a:br>
              <a:rPr lang="en-US" sz="4000" b="1" spc="-65" dirty="0">
                <a:solidFill>
                  <a:srgbClr val="FFFFFF"/>
                </a:solidFill>
                <a:latin typeface="Avenir Next LT Pro Demi" panose="020B0504020202020204" pitchFamily="34" charset="77"/>
                <a:cs typeface="Segoe UI"/>
              </a:rPr>
            </a:br>
            <a:r>
              <a:rPr lang="en-US" sz="4000" b="1" spc="-65" dirty="0">
                <a:solidFill>
                  <a:srgbClr val="FFFFFF"/>
                </a:solidFill>
                <a:latin typeface="Avenir Next LT Pro Demi" panose="020B0504020202020204" pitchFamily="34" charset="77"/>
                <a:cs typeface="Segoe UI"/>
              </a:rPr>
              <a:t>Each wine is full of life </a:t>
            </a:r>
            <a:br>
              <a:rPr lang="en-US" sz="4000" b="1" spc="-65" dirty="0">
                <a:solidFill>
                  <a:srgbClr val="FFFFFF"/>
                </a:solidFill>
                <a:latin typeface="Avenir Next LT Pro Demi" panose="020B0504020202020204" pitchFamily="34" charset="77"/>
                <a:cs typeface="Segoe UI"/>
              </a:rPr>
            </a:br>
            <a:r>
              <a:rPr lang="en-US" sz="4000" b="1" spc="-65" dirty="0">
                <a:solidFill>
                  <a:srgbClr val="FFFFFF"/>
                </a:solidFill>
                <a:latin typeface="Avenir Next LT Pro Demi" panose="020B0504020202020204" pitchFamily="34" charset="77"/>
                <a:cs typeface="Segoe UI"/>
              </a:rPr>
              <a:t>– distinctive and exciting. ” </a:t>
            </a:r>
            <a:endParaRPr sz="4000" b="1" dirty="0">
              <a:latin typeface="Avenir Next LT Pro Demi" panose="020B0504020202020204" pitchFamily="34" charset="77"/>
              <a:cs typeface="Segoe UI"/>
            </a:endParaRPr>
          </a:p>
        </p:txBody>
      </p:sp>
    </p:spTree>
    <p:extLst>
      <p:ext uri="{BB962C8B-B14F-4D97-AF65-F5344CB8AC3E}">
        <p14:creationId xmlns:p14="http://schemas.microsoft.com/office/powerpoint/2010/main" val="3680131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l="2824" t="601"/>
          <a:stretch>
            <a:fillRect/>
          </a:stretch>
        </p:blipFill>
        <p:spPr>
          <a:xfrm>
            <a:off x="611188" y="368300"/>
            <a:ext cx="7921625" cy="5397089"/>
          </a:xfrm>
          <a:prstGeom prst="rect">
            <a:avLst/>
          </a:prstGeom>
        </p:spPr>
      </p:pic>
      <p:sp>
        <p:nvSpPr>
          <p:cNvPr id="2" name="Subtitle 1">
            <a:extLst>
              <a:ext uri="{FF2B5EF4-FFF2-40B4-BE49-F238E27FC236}">
                <a16:creationId xmlns:a16="http://schemas.microsoft.com/office/drawing/2014/main" id="{7749522D-E203-76B9-5244-FB77AE9C1DDB}"/>
              </a:ext>
            </a:extLst>
          </p:cNvPr>
          <p:cNvSpPr>
            <a:spLocks noGrp="1"/>
          </p:cNvSpPr>
          <p:nvPr>
            <p:ph type="subTitle" idx="1"/>
          </p:nvPr>
        </p:nvSpPr>
        <p:spPr/>
        <p:txBody>
          <a:bodyPr/>
          <a:lstStyle/>
          <a:p>
            <a:r>
              <a:rPr lang="en-GB" dirty="0"/>
              <a:t>Certification seal</a:t>
            </a:r>
          </a:p>
        </p:txBody>
      </p:sp>
    </p:spTree>
    <p:extLst>
      <p:ext uri="{BB962C8B-B14F-4D97-AF65-F5344CB8AC3E}">
        <p14:creationId xmlns:p14="http://schemas.microsoft.com/office/powerpoint/2010/main" val="2633694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38.jpg"/>
          <p:cNvPicPr>
            <a:picLocks noChangeAspect="1"/>
          </p:cNvPicPr>
          <p:nvPr/>
        </p:nvPicPr>
        <p:blipFill>
          <a:blip r:embed="rId3" cstate="email">
            <a:extLst>
              <a:ext uri="{28A0092B-C50C-407E-A947-70E740481C1C}">
                <a14:useLocalDpi xmlns:a14="http://schemas.microsoft.com/office/drawing/2010/main"/>
              </a:ext>
            </a:extLst>
          </a:blip>
          <a:srcRect l="8082" t="6675" r="9255" b="18031"/>
          <a:stretch>
            <a:fillRect/>
          </a:stretch>
        </p:blipFill>
        <p:spPr>
          <a:xfrm>
            <a:off x="611188" y="357414"/>
            <a:ext cx="7921625" cy="5411561"/>
          </a:xfrm>
          <a:prstGeom prst="rect">
            <a:avLst/>
          </a:prstGeom>
        </p:spPr>
      </p:pic>
      <p:sp>
        <p:nvSpPr>
          <p:cNvPr id="2" name="Subtitle 1">
            <a:extLst>
              <a:ext uri="{FF2B5EF4-FFF2-40B4-BE49-F238E27FC236}">
                <a16:creationId xmlns:a16="http://schemas.microsoft.com/office/drawing/2014/main" id="{DDF6B278-6771-825F-9602-30018BE3A939}"/>
              </a:ext>
            </a:extLst>
          </p:cNvPr>
          <p:cNvSpPr>
            <a:spLocks noGrp="1"/>
          </p:cNvSpPr>
          <p:nvPr>
            <p:ph type="subTitle" idx="1"/>
          </p:nvPr>
        </p:nvSpPr>
        <p:spPr/>
        <p:txBody>
          <a:bodyPr/>
          <a:lstStyle/>
          <a:p>
            <a:r>
              <a:rPr lang="en-GB" dirty="0"/>
              <a:t>Wines of Origin</a:t>
            </a:r>
          </a:p>
          <a:p>
            <a:r>
              <a:rPr lang="en-GB" sz="1800" dirty="0">
                <a:solidFill>
                  <a:srgbClr val="5C3719"/>
                </a:solidFill>
                <a:latin typeface="Avenir Next LT Pro" panose="020B0504020202020204" pitchFamily="34" charset="77"/>
              </a:rPr>
              <a:t>Regions, Districts, Wards, Estates and Single Vineyards</a:t>
            </a:r>
          </a:p>
        </p:txBody>
      </p:sp>
    </p:spTree>
    <p:extLst>
      <p:ext uri="{BB962C8B-B14F-4D97-AF65-F5344CB8AC3E}">
        <p14:creationId xmlns:p14="http://schemas.microsoft.com/office/powerpoint/2010/main" val="3798733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l="11969" t="6157" r="6120" b="29338"/>
          <a:stretch>
            <a:fillRect/>
          </a:stretch>
        </p:blipFill>
        <p:spPr>
          <a:xfrm>
            <a:off x="0" y="368300"/>
            <a:ext cx="9144000" cy="5400675"/>
          </a:xfrm>
          <a:prstGeom prst="rect">
            <a:avLst/>
          </a:prstGeom>
        </p:spPr>
      </p:pic>
      <p:sp>
        <p:nvSpPr>
          <p:cNvPr id="2" name="Subtitle 1">
            <a:extLst>
              <a:ext uri="{FF2B5EF4-FFF2-40B4-BE49-F238E27FC236}">
                <a16:creationId xmlns:a16="http://schemas.microsoft.com/office/drawing/2014/main" id="{FD6E6B83-3F6E-B6CB-C380-5183289750E2}"/>
              </a:ext>
            </a:extLst>
          </p:cNvPr>
          <p:cNvSpPr>
            <a:spLocks noGrp="1"/>
          </p:cNvSpPr>
          <p:nvPr>
            <p:ph type="subTitle" idx="1"/>
          </p:nvPr>
        </p:nvSpPr>
        <p:spPr/>
        <p:txBody>
          <a:bodyPr/>
          <a:lstStyle/>
          <a:p>
            <a:r>
              <a:rPr lang="en-GB" dirty="0"/>
              <a:t>Wine of Origin Districts</a:t>
            </a:r>
          </a:p>
        </p:txBody>
      </p:sp>
      <p:pic>
        <p:nvPicPr>
          <p:cNvPr id="3" name="Picture 2">
            <a:extLst>
              <a:ext uri="{FF2B5EF4-FFF2-40B4-BE49-F238E27FC236}">
                <a16:creationId xmlns:a16="http://schemas.microsoft.com/office/drawing/2014/main" id="{61544DB5-4EC5-2AB2-43A8-187E307BEAD1}"/>
              </a:ext>
            </a:extLst>
          </p:cNvPr>
          <p:cNvPicPr>
            <a:picLocks noChangeAspect="1"/>
          </p:cNvPicPr>
          <p:nvPr/>
        </p:nvPicPr>
        <p:blipFill>
          <a:blip r:embed="rId3">
            <a:extLst>
              <a:ext uri="{28A0092B-C50C-407E-A947-70E740481C1C}">
                <a14:useLocalDpi xmlns:a14="http://schemas.microsoft.com/office/drawing/2010/main" val="0"/>
              </a:ext>
            </a:extLst>
          </a:blip>
          <a:srcRect l="6132" t="6157" r="85112" b="29338"/>
          <a:stretch>
            <a:fillRect/>
          </a:stretch>
        </p:blipFill>
        <p:spPr>
          <a:xfrm>
            <a:off x="0" y="368300"/>
            <a:ext cx="977462" cy="5400675"/>
          </a:xfrm>
          <a:prstGeom prst="rect">
            <a:avLst/>
          </a:prstGeom>
        </p:spPr>
      </p:pic>
    </p:spTree>
    <p:extLst>
      <p:ext uri="{BB962C8B-B14F-4D97-AF65-F5344CB8AC3E}">
        <p14:creationId xmlns:p14="http://schemas.microsoft.com/office/powerpoint/2010/main" val="1562685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2.jpg"/>
          <p:cNvPicPr>
            <a:picLocks noChangeAspect="1"/>
          </p:cNvPicPr>
          <p:nvPr/>
        </p:nvPicPr>
        <p:blipFill rotWithShape="1">
          <a:blip r:embed="rId3">
            <a:extLst>
              <a:ext uri="{28A0092B-C50C-407E-A947-70E740481C1C}">
                <a14:useLocalDpi xmlns:a14="http://schemas.microsoft.com/office/drawing/2010/main"/>
              </a:ext>
            </a:extLst>
          </a:blip>
          <a:srcRect l="7909" t="6643" r="8696" b="17569"/>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2993080F-FCA3-9C19-307E-664E17461807}"/>
              </a:ext>
            </a:extLst>
          </p:cNvPr>
          <p:cNvSpPr>
            <a:spLocks noGrp="1"/>
          </p:cNvSpPr>
          <p:nvPr>
            <p:ph type="subTitle" idx="1"/>
          </p:nvPr>
        </p:nvSpPr>
        <p:spPr/>
        <p:txBody>
          <a:bodyPr>
            <a:normAutofit/>
          </a:bodyPr>
          <a:lstStyle/>
          <a:p>
            <a:r>
              <a:rPr lang="en-GB" dirty="0"/>
              <a:t>Established</a:t>
            </a:r>
            <a:br>
              <a:rPr lang="en-GB" dirty="0"/>
            </a:br>
            <a:r>
              <a:rPr lang="en-GB" sz="1800" dirty="0">
                <a:solidFill>
                  <a:srgbClr val="5C3719"/>
                </a:solidFill>
                <a:latin typeface="Avenir Next LT Pro" panose="020B0504020202020204" pitchFamily="34" charset="77"/>
              </a:rPr>
              <a:t>Franschhoek Valley, Paarl, Stellenbosch, </a:t>
            </a:r>
            <a:br>
              <a:rPr lang="en-GB" sz="1800" dirty="0">
                <a:solidFill>
                  <a:srgbClr val="5C3719"/>
                </a:solidFill>
                <a:latin typeface="Avenir Next LT Pro" panose="020B0504020202020204" pitchFamily="34" charset="77"/>
              </a:rPr>
            </a:br>
            <a:r>
              <a:rPr lang="en-GB" sz="1800" dirty="0">
                <a:solidFill>
                  <a:srgbClr val="5C3719"/>
                </a:solidFill>
                <a:latin typeface="Avenir Next LT Pro" panose="020B0504020202020204" pitchFamily="34" charset="77"/>
              </a:rPr>
              <a:t>Constantia and Durbanville</a:t>
            </a:r>
          </a:p>
          <a:p>
            <a:endParaRPr lang="en-GB" dirty="0"/>
          </a:p>
        </p:txBody>
      </p:sp>
    </p:spTree>
    <p:extLst>
      <p:ext uri="{BB962C8B-B14F-4D97-AF65-F5344CB8AC3E}">
        <p14:creationId xmlns:p14="http://schemas.microsoft.com/office/powerpoint/2010/main" val="253152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1.jpg"/>
          <p:cNvPicPr>
            <a:picLocks noChangeAspect="1"/>
          </p:cNvPicPr>
          <p:nvPr/>
        </p:nvPicPr>
        <p:blipFill>
          <a:blip r:embed="rId3" cstate="email">
            <a:extLst>
              <a:ext uri="{28A0092B-C50C-407E-A947-70E740481C1C}">
                <a14:useLocalDpi xmlns:a14="http://schemas.microsoft.com/office/drawing/2010/main"/>
              </a:ext>
            </a:extLst>
          </a:blip>
          <a:srcRect l="7845" t="7392" r="8658" b="16708"/>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778E62B0-A09D-0AD6-FD64-08E9A4BBED51}"/>
              </a:ext>
            </a:extLst>
          </p:cNvPr>
          <p:cNvSpPr>
            <a:spLocks noGrp="1"/>
          </p:cNvSpPr>
          <p:nvPr>
            <p:ph type="subTitle" idx="1"/>
          </p:nvPr>
        </p:nvSpPr>
        <p:spPr/>
        <p:txBody>
          <a:bodyPr/>
          <a:lstStyle/>
          <a:p>
            <a:r>
              <a:rPr lang="en-GB" dirty="0"/>
              <a:t>Constantia</a:t>
            </a:r>
          </a:p>
        </p:txBody>
      </p:sp>
    </p:spTree>
    <p:extLst>
      <p:ext uri="{BB962C8B-B14F-4D97-AF65-F5344CB8AC3E}">
        <p14:creationId xmlns:p14="http://schemas.microsoft.com/office/powerpoint/2010/main" val="7958755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4.jpg"/>
          <p:cNvPicPr>
            <a:picLocks noChangeAspect="1"/>
          </p:cNvPicPr>
          <p:nvPr/>
        </p:nvPicPr>
        <p:blipFill>
          <a:blip r:embed="rId3">
            <a:extLst>
              <a:ext uri="{28A0092B-C50C-407E-A947-70E740481C1C}">
                <a14:useLocalDpi xmlns:a14="http://schemas.microsoft.com/office/drawing/2010/main"/>
              </a:ext>
            </a:extLst>
          </a:blip>
          <a:srcRect l="8067" t="6801" r="8413" b="17299"/>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0C5336A3-895A-723D-A0F6-E98F070A210D}"/>
              </a:ext>
            </a:extLst>
          </p:cNvPr>
          <p:cNvSpPr>
            <a:spLocks noGrp="1"/>
          </p:cNvSpPr>
          <p:nvPr>
            <p:ph type="subTitle" idx="1"/>
          </p:nvPr>
        </p:nvSpPr>
        <p:spPr/>
        <p:txBody>
          <a:bodyPr/>
          <a:lstStyle/>
          <a:p>
            <a:r>
              <a:rPr lang="en-GB" dirty="0"/>
              <a:t>Durbanville</a:t>
            </a:r>
          </a:p>
        </p:txBody>
      </p:sp>
    </p:spTree>
    <p:extLst>
      <p:ext uri="{BB962C8B-B14F-4D97-AF65-F5344CB8AC3E}">
        <p14:creationId xmlns:p14="http://schemas.microsoft.com/office/powerpoint/2010/main" val="1676608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2.jpg"/>
          <p:cNvPicPr>
            <a:picLocks noChangeAspect="1"/>
          </p:cNvPicPr>
          <p:nvPr/>
        </p:nvPicPr>
        <p:blipFill>
          <a:blip r:embed="rId3" cstate="email">
            <a:extLst>
              <a:ext uri="{28A0092B-C50C-407E-A947-70E740481C1C}">
                <a14:useLocalDpi xmlns:a14="http://schemas.microsoft.com/office/drawing/2010/main"/>
              </a:ext>
            </a:extLst>
          </a:blip>
          <a:srcRect l="7614" t="7093" r="9805" b="17839"/>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93C0E907-25B3-A0F6-93A7-9835BFE798CF}"/>
              </a:ext>
            </a:extLst>
          </p:cNvPr>
          <p:cNvSpPr>
            <a:spLocks noGrp="1"/>
          </p:cNvSpPr>
          <p:nvPr>
            <p:ph type="subTitle" idx="1"/>
          </p:nvPr>
        </p:nvSpPr>
        <p:spPr/>
        <p:txBody>
          <a:bodyPr/>
          <a:lstStyle/>
          <a:p>
            <a:r>
              <a:rPr lang="en-GB" dirty="0"/>
              <a:t>Franschhoek Valley</a:t>
            </a:r>
          </a:p>
        </p:txBody>
      </p:sp>
    </p:spTree>
    <p:extLst>
      <p:ext uri="{BB962C8B-B14F-4D97-AF65-F5344CB8AC3E}">
        <p14:creationId xmlns:p14="http://schemas.microsoft.com/office/powerpoint/2010/main" val="31171183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3.jpg"/>
          <p:cNvPicPr>
            <a:picLocks noChangeAspect="1"/>
          </p:cNvPicPr>
          <p:nvPr/>
        </p:nvPicPr>
        <p:blipFill>
          <a:blip r:embed="rId3" cstate="email">
            <a:extLst>
              <a:ext uri="{28A0092B-C50C-407E-A947-70E740481C1C}">
                <a14:useLocalDpi xmlns:a14="http://schemas.microsoft.com/office/drawing/2010/main"/>
              </a:ext>
            </a:extLst>
          </a:blip>
          <a:srcRect l="8042" t="6811" r="8339" b="17176"/>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F5412CB6-BDA5-A824-8B54-297FB68A5675}"/>
              </a:ext>
            </a:extLst>
          </p:cNvPr>
          <p:cNvSpPr>
            <a:spLocks noGrp="1"/>
          </p:cNvSpPr>
          <p:nvPr>
            <p:ph type="subTitle" idx="1"/>
          </p:nvPr>
        </p:nvSpPr>
        <p:spPr/>
        <p:txBody>
          <a:bodyPr/>
          <a:lstStyle/>
          <a:p>
            <a:r>
              <a:rPr lang="en-GB" dirty="0"/>
              <a:t>Paarl</a:t>
            </a:r>
          </a:p>
        </p:txBody>
      </p:sp>
    </p:spTree>
    <p:extLst>
      <p:ext uri="{BB962C8B-B14F-4D97-AF65-F5344CB8AC3E}">
        <p14:creationId xmlns:p14="http://schemas.microsoft.com/office/powerpoint/2010/main" val="296246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4.jpg"/>
          <p:cNvPicPr>
            <a:picLocks noChangeAspect="1"/>
          </p:cNvPicPr>
          <p:nvPr/>
        </p:nvPicPr>
        <p:blipFill>
          <a:blip r:embed="rId3" cstate="email">
            <a:extLst>
              <a:ext uri="{28A0092B-C50C-407E-A947-70E740481C1C}">
                <a14:useLocalDpi xmlns:a14="http://schemas.microsoft.com/office/drawing/2010/main"/>
              </a:ext>
            </a:extLst>
          </a:blip>
          <a:srcRect l="8282" t="6261" r="7538" b="17217"/>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9647DEB0-49FB-ED1F-9205-8F0B40F9CD91}"/>
              </a:ext>
            </a:extLst>
          </p:cNvPr>
          <p:cNvSpPr>
            <a:spLocks noGrp="1"/>
          </p:cNvSpPr>
          <p:nvPr>
            <p:ph type="subTitle" idx="1"/>
          </p:nvPr>
        </p:nvSpPr>
        <p:spPr/>
        <p:txBody>
          <a:bodyPr/>
          <a:lstStyle/>
          <a:p>
            <a:r>
              <a:rPr lang="en-GB" dirty="0"/>
              <a:t>Stellenbosch</a:t>
            </a:r>
          </a:p>
        </p:txBody>
      </p:sp>
    </p:spTree>
    <p:extLst>
      <p:ext uri="{BB962C8B-B14F-4D97-AF65-F5344CB8AC3E}">
        <p14:creationId xmlns:p14="http://schemas.microsoft.com/office/powerpoint/2010/main" val="23824388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5.jpg"/>
          <p:cNvPicPr>
            <a:picLocks noChangeAspect="1"/>
          </p:cNvPicPr>
          <p:nvPr/>
        </p:nvPicPr>
        <p:blipFill>
          <a:blip r:embed="rId3" cstate="email">
            <a:extLst>
              <a:ext uri="{28A0092B-C50C-407E-A947-70E740481C1C}">
                <a14:useLocalDpi xmlns:a14="http://schemas.microsoft.com/office/drawing/2010/main"/>
              </a:ext>
            </a:extLst>
          </a:blip>
          <a:srcRect l="7515" t="6721" r="8138" b="16606"/>
          <a:stretch>
            <a:fillRect/>
          </a:stretch>
        </p:blipFill>
        <p:spPr>
          <a:xfrm>
            <a:off x="611188" y="368300"/>
            <a:ext cx="7921625" cy="5400676"/>
          </a:xfrm>
          <a:prstGeom prst="rect">
            <a:avLst/>
          </a:prstGeom>
        </p:spPr>
      </p:pic>
      <p:sp>
        <p:nvSpPr>
          <p:cNvPr id="2" name="Subtitle 1">
            <a:extLst>
              <a:ext uri="{FF2B5EF4-FFF2-40B4-BE49-F238E27FC236}">
                <a16:creationId xmlns:a16="http://schemas.microsoft.com/office/drawing/2014/main" id="{560456F6-FAF1-8F4F-A76C-3373FC6F81EE}"/>
              </a:ext>
            </a:extLst>
          </p:cNvPr>
          <p:cNvSpPr>
            <a:spLocks noGrp="1"/>
          </p:cNvSpPr>
          <p:nvPr>
            <p:ph type="subTitle" idx="1"/>
          </p:nvPr>
        </p:nvSpPr>
        <p:spPr/>
        <p:txBody>
          <a:bodyPr>
            <a:normAutofit/>
          </a:bodyPr>
          <a:lstStyle/>
          <a:p>
            <a:r>
              <a:rPr lang="en-GB" dirty="0"/>
              <a:t>Rediscover</a:t>
            </a:r>
            <a:br>
              <a:rPr lang="en-GB" dirty="0"/>
            </a:br>
            <a:r>
              <a:rPr lang="en-GB" sz="1800" dirty="0">
                <a:solidFill>
                  <a:srgbClr val="5C3719"/>
                </a:solidFill>
                <a:latin typeface="Avenir Next LT Pro" panose="020B0504020202020204" pitchFamily="34" charset="77"/>
              </a:rPr>
              <a:t>Robertson, Swartland, Tulbagh, Wellington</a:t>
            </a:r>
          </a:p>
        </p:txBody>
      </p:sp>
    </p:spTree>
    <p:extLst>
      <p:ext uri="{BB962C8B-B14F-4D97-AF65-F5344CB8AC3E}">
        <p14:creationId xmlns:p14="http://schemas.microsoft.com/office/powerpoint/2010/main" val="6159214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6.jpg"/>
          <p:cNvPicPr>
            <a:picLocks noChangeAspect="1"/>
          </p:cNvPicPr>
          <p:nvPr/>
        </p:nvPicPr>
        <p:blipFill>
          <a:blip r:embed="rId3" cstate="email">
            <a:extLst>
              <a:ext uri="{28A0092B-C50C-407E-A947-70E740481C1C}">
                <a14:useLocalDpi xmlns:a14="http://schemas.microsoft.com/office/drawing/2010/main"/>
              </a:ext>
            </a:extLst>
          </a:blip>
          <a:srcRect l="8142" t="7407" r="8517" b="16833"/>
          <a:stretch>
            <a:fillRect/>
          </a:stretch>
        </p:blipFill>
        <p:spPr>
          <a:xfrm>
            <a:off x="611188" y="377178"/>
            <a:ext cx="7921625" cy="5400675"/>
          </a:xfrm>
          <a:prstGeom prst="rect">
            <a:avLst/>
          </a:prstGeom>
        </p:spPr>
      </p:pic>
      <p:sp>
        <p:nvSpPr>
          <p:cNvPr id="2" name="Subtitle 1">
            <a:extLst>
              <a:ext uri="{FF2B5EF4-FFF2-40B4-BE49-F238E27FC236}">
                <a16:creationId xmlns:a16="http://schemas.microsoft.com/office/drawing/2014/main" id="{61CD36C1-49D8-3C12-32F9-691E3193CDA5}"/>
              </a:ext>
            </a:extLst>
          </p:cNvPr>
          <p:cNvSpPr>
            <a:spLocks noGrp="1"/>
          </p:cNvSpPr>
          <p:nvPr>
            <p:ph type="subTitle" idx="1"/>
          </p:nvPr>
        </p:nvSpPr>
        <p:spPr/>
        <p:txBody>
          <a:bodyPr/>
          <a:lstStyle/>
          <a:p>
            <a:r>
              <a:rPr lang="en-GB" dirty="0"/>
              <a:t>Robertson</a:t>
            </a:r>
          </a:p>
        </p:txBody>
      </p:sp>
    </p:spTree>
    <p:extLst>
      <p:ext uri="{BB962C8B-B14F-4D97-AF65-F5344CB8AC3E}">
        <p14:creationId xmlns:p14="http://schemas.microsoft.com/office/powerpoint/2010/main" val="3197164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7.jpg"/>
          <p:cNvPicPr>
            <a:picLocks noChangeAspect="1"/>
          </p:cNvPicPr>
          <p:nvPr/>
        </p:nvPicPr>
        <p:blipFill>
          <a:blip r:embed="rId3" cstate="email">
            <a:extLst>
              <a:ext uri="{28A0092B-C50C-407E-A947-70E740481C1C}">
                <a14:useLocalDpi xmlns:a14="http://schemas.microsoft.com/office/drawing/2010/main"/>
              </a:ext>
            </a:extLst>
          </a:blip>
          <a:srcRect l="8120" t="6827" r="6581" b="15635"/>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272E7EB0-40C7-1930-445A-68930478B15B}"/>
              </a:ext>
            </a:extLst>
          </p:cNvPr>
          <p:cNvSpPr>
            <a:spLocks noGrp="1"/>
          </p:cNvSpPr>
          <p:nvPr>
            <p:ph type="subTitle" idx="1"/>
          </p:nvPr>
        </p:nvSpPr>
        <p:spPr/>
        <p:txBody>
          <a:bodyPr/>
          <a:lstStyle/>
          <a:p>
            <a:r>
              <a:rPr lang="en-GB" dirty="0"/>
              <a:t>Swartland</a:t>
            </a:r>
          </a:p>
        </p:txBody>
      </p:sp>
    </p:spTree>
    <p:extLst>
      <p:ext uri="{BB962C8B-B14F-4D97-AF65-F5344CB8AC3E}">
        <p14:creationId xmlns:p14="http://schemas.microsoft.com/office/powerpoint/2010/main" val="1243320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8.jpg"/>
          <p:cNvPicPr>
            <a:picLocks noChangeAspect="1"/>
          </p:cNvPicPr>
          <p:nvPr/>
        </p:nvPicPr>
        <p:blipFill>
          <a:blip r:embed="rId3" cstate="email">
            <a:extLst>
              <a:ext uri="{28A0092B-C50C-407E-A947-70E740481C1C}">
                <a14:useLocalDpi xmlns:a14="http://schemas.microsoft.com/office/drawing/2010/main"/>
              </a:ext>
            </a:extLst>
          </a:blip>
          <a:srcRect l="9664" t="8575" r="10141" b="17417"/>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8DF3FAE5-57B6-1D10-17AC-277AE7C91B3A}"/>
              </a:ext>
            </a:extLst>
          </p:cNvPr>
          <p:cNvSpPr>
            <a:spLocks noGrp="1"/>
          </p:cNvSpPr>
          <p:nvPr>
            <p:ph type="subTitle" idx="1"/>
          </p:nvPr>
        </p:nvSpPr>
        <p:spPr/>
        <p:txBody>
          <a:bodyPr/>
          <a:lstStyle/>
          <a:p>
            <a:r>
              <a:rPr lang="en-GB" dirty="0"/>
              <a:t>Tulbagh</a:t>
            </a:r>
          </a:p>
        </p:txBody>
      </p:sp>
    </p:spTree>
    <p:extLst>
      <p:ext uri="{BB962C8B-B14F-4D97-AF65-F5344CB8AC3E}">
        <p14:creationId xmlns:p14="http://schemas.microsoft.com/office/powerpoint/2010/main" val="3936733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49.jpg"/>
          <p:cNvPicPr>
            <a:picLocks noChangeAspect="1"/>
          </p:cNvPicPr>
          <p:nvPr/>
        </p:nvPicPr>
        <p:blipFill>
          <a:blip r:embed="rId3" cstate="email">
            <a:extLst>
              <a:ext uri="{28A0092B-C50C-407E-A947-70E740481C1C}">
                <a14:useLocalDpi xmlns:a14="http://schemas.microsoft.com/office/drawing/2010/main"/>
              </a:ext>
            </a:extLst>
          </a:blip>
          <a:srcRect l="10229" t="6038" r="6430" b="18203"/>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B596005E-8B70-F04C-7D95-9666FE562FAA}"/>
              </a:ext>
            </a:extLst>
          </p:cNvPr>
          <p:cNvSpPr>
            <a:spLocks noGrp="1"/>
          </p:cNvSpPr>
          <p:nvPr>
            <p:ph type="subTitle" idx="1"/>
          </p:nvPr>
        </p:nvSpPr>
        <p:spPr/>
        <p:txBody>
          <a:bodyPr/>
          <a:lstStyle/>
          <a:p>
            <a:r>
              <a:rPr lang="en-GB" dirty="0"/>
              <a:t>Wellington</a:t>
            </a:r>
          </a:p>
        </p:txBody>
      </p:sp>
    </p:spTree>
    <p:extLst>
      <p:ext uri="{BB962C8B-B14F-4D97-AF65-F5344CB8AC3E}">
        <p14:creationId xmlns:p14="http://schemas.microsoft.com/office/powerpoint/2010/main" val="26339868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l="129" r="129"/>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A5EC60B4-8691-5910-4DBF-6C6ACAEC6D9D}"/>
              </a:ext>
            </a:extLst>
          </p:cNvPr>
          <p:cNvSpPr>
            <a:spLocks noGrp="1"/>
          </p:cNvSpPr>
          <p:nvPr>
            <p:ph type="subTitle" idx="1"/>
          </p:nvPr>
        </p:nvSpPr>
        <p:spPr/>
        <p:txBody>
          <a:bodyPr/>
          <a:lstStyle/>
          <a:p>
            <a:r>
              <a:rPr lang="en-GB" dirty="0"/>
              <a:t>Explore</a:t>
            </a:r>
            <a:br>
              <a:rPr lang="en-GB" dirty="0"/>
            </a:br>
            <a:r>
              <a:rPr lang="en-GB" sz="2400" dirty="0">
                <a:solidFill>
                  <a:srgbClr val="5C3719"/>
                </a:solidFill>
                <a:latin typeface="Avenir Next LT Pro" panose="020B0504020202020204" pitchFamily="34" charset="77"/>
              </a:rPr>
              <a:t>Darling and Olifants River </a:t>
            </a:r>
          </a:p>
        </p:txBody>
      </p:sp>
    </p:spTree>
    <p:extLst>
      <p:ext uri="{BB962C8B-B14F-4D97-AF65-F5344CB8AC3E}">
        <p14:creationId xmlns:p14="http://schemas.microsoft.com/office/powerpoint/2010/main" val="3902350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51.jpg"/>
          <p:cNvPicPr>
            <a:picLocks noChangeAspect="1"/>
          </p:cNvPicPr>
          <p:nvPr/>
        </p:nvPicPr>
        <p:blipFill>
          <a:blip r:embed="rId3" cstate="email">
            <a:extLst>
              <a:ext uri="{28A0092B-C50C-407E-A947-70E740481C1C}">
                <a14:useLocalDpi xmlns:a14="http://schemas.microsoft.com/office/drawing/2010/main"/>
              </a:ext>
            </a:extLst>
          </a:blip>
          <a:srcRect l="6620" t="6282" r="7583" b="15727"/>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4CA311F6-3AC6-8C85-3D84-37D39F26FECE}"/>
              </a:ext>
            </a:extLst>
          </p:cNvPr>
          <p:cNvSpPr>
            <a:spLocks noGrp="1"/>
          </p:cNvSpPr>
          <p:nvPr>
            <p:ph type="subTitle" idx="1"/>
          </p:nvPr>
        </p:nvSpPr>
        <p:spPr/>
        <p:txBody>
          <a:bodyPr/>
          <a:lstStyle/>
          <a:p>
            <a:r>
              <a:rPr lang="en-GB" dirty="0"/>
              <a:t>Darling</a:t>
            </a:r>
          </a:p>
        </p:txBody>
      </p:sp>
    </p:spTree>
    <p:extLst>
      <p:ext uri="{BB962C8B-B14F-4D97-AF65-F5344CB8AC3E}">
        <p14:creationId xmlns:p14="http://schemas.microsoft.com/office/powerpoint/2010/main" val="3437542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52.jpg"/>
          <p:cNvPicPr>
            <a:picLocks noChangeAspect="1"/>
          </p:cNvPicPr>
          <p:nvPr/>
        </p:nvPicPr>
        <p:blipFill>
          <a:blip r:embed="rId3" cstate="email">
            <a:extLst>
              <a:ext uri="{28A0092B-C50C-407E-A947-70E740481C1C}">
                <a14:useLocalDpi xmlns:a14="http://schemas.microsoft.com/office/drawing/2010/main"/>
              </a:ext>
            </a:extLst>
          </a:blip>
          <a:srcRect l="7854" t="6578" r="7856" b="16802"/>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8DFDF13B-60F0-AA9D-48B8-9C266D113C37}"/>
              </a:ext>
            </a:extLst>
          </p:cNvPr>
          <p:cNvSpPr>
            <a:spLocks noGrp="1"/>
          </p:cNvSpPr>
          <p:nvPr>
            <p:ph type="subTitle" idx="1"/>
          </p:nvPr>
        </p:nvSpPr>
        <p:spPr/>
        <p:txBody>
          <a:bodyPr/>
          <a:lstStyle/>
          <a:p>
            <a:r>
              <a:rPr lang="en-GB" dirty="0"/>
              <a:t>Olifants River</a:t>
            </a:r>
          </a:p>
        </p:txBody>
      </p:sp>
    </p:spTree>
    <p:extLst>
      <p:ext uri="{BB962C8B-B14F-4D97-AF65-F5344CB8AC3E}">
        <p14:creationId xmlns:p14="http://schemas.microsoft.com/office/powerpoint/2010/main" val="21740142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3.jpg"/>
          <p:cNvPicPr>
            <a:picLocks noChangeAspect="1"/>
          </p:cNvPicPr>
          <p:nvPr/>
        </p:nvPicPr>
        <p:blipFill>
          <a:blip r:embed="rId3" cstate="email">
            <a:extLst>
              <a:ext uri="{28A0092B-C50C-407E-A947-70E740481C1C}">
                <a14:useLocalDpi xmlns:a14="http://schemas.microsoft.com/office/drawing/2010/main"/>
              </a:ext>
            </a:extLst>
          </a:blip>
          <a:srcRect l="8363" t="7081" r="8997" b="17798"/>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48D0CFB7-22DB-B80D-2867-F0340995CAD3}"/>
              </a:ext>
            </a:extLst>
          </p:cNvPr>
          <p:cNvSpPr>
            <a:spLocks noGrp="1"/>
          </p:cNvSpPr>
          <p:nvPr>
            <p:ph type="subTitle" idx="1"/>
          </p:nvPr>
        </p:nvSpPr>
        <p:spPr/>
        <p:txBody>
          <a:bodyPr/>
          <a:lstStyle/>
          <a:p>
            <a:r>
              <a:rPr lang="en-GB" dirty="0"/>
              <a:t>New and exciting areas</a:t>
            </a:r>
          </a:p>
          <a:p>
            <a:r>
              <a:rPr lang="en-GB" sz="2000" dirty="0">
                <a:solidFill>
                  <a:srgbClr val="5C3719"/>
                </a:solidFill>
                <a:latin typeface="Avenir Next LT Pro" panose="020B0504020202020204" pitchFamily="34" charset="77"/>
              </a:rPr>
              <a:t>Bot River, Elgin, Elim and Hemel-en-Aarde</a:t>
            </a:r>
          </a:p>
        </p:txBody>
      </p:sp>
    </p:spTree>
    <p:extLst>
      <p:ext uri="{BB962C8B-B14F-4D97-AF65-F5344CB8AC3E}">
        <p14:creationId xmlns:p14="http://schemas.microsoft.com/office/powerpoint/2010/main" val="1754957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54.jpg"/>
          <p:cNvPicPr>
            <a:picLocks noChangeAspect="1"/>
          </p:cNvPicPr>
          <p:nvPr/>
        </p:nvPicPr>
        <p:blipFill>
          <a:blip r:embed="rId3" cstate="email">
            <a:extLst>
              <a:ext uri="{28A0092B-C50C-407E-A947-70E740481C1C}">
                <a14:useLocalDpi xmlns:a14="http://schemas.microsoft.com/office/drawing/2010/main"/>
              </a:ext>
            </a:extLst>
          </a:blip>
          <a:srcRect l="9919" t="6446" r="7467" b="18455"/>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502AEF45-6D76-FEA4-440B-6088DAF0A744}"/>
              </a:ext>
            </a:extLst>
          </p:cNvPr>
          <p:cNvSpPr>
            <a:spLocks noGrp="1"/>
          </p:cNvSpPr>
          <p:nvPr>
            <p:ph type="subTitle" idx="1"/>
          </p:nvPr>
        </p:nvSpPr>
        <p:spPr/>
        <p:txBody>
          <a:bodyPr/>
          <a:lstStyle/>
          <a:p>
            <a:r>
              <a:rPr lang="en-GB" dirty="0"/>
              <a:t>Bot River</a:t>
            </a:r>
          </a:p>
        </p:txBody>
      </p:sp>
    </p:spTree>
    <p:extLst>
      <p:ext uri="{BB962C8B-B14F-4D97-AF65-F5344CB8AC3E}">
        <p14:creationId xmlns:p14="http://schemas.microsoft.com/office/powerpoint/2010/main" val="17596778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55.jpg"/>
          <p:cNvPicPr>
            <a:picLocks noChangeAspect="1"/>
          </p:cNvPicPr>
          <p:nvPr/>
        </p:nvPicPr>
        <p:blipFill>
          <a:blip r:embed="rId3" cstate="email">
            <a:extLst>
              <a:ext uri="{28A0092B-C50C-407E-A947-70E740481C1C}">
                <a14:useLocalDpi xmlns:a14="http://schemas.microsoft.com/office/drawing/2010/main"/>
              </a:ext>
            </a:extLst>
          </a:blip>
          <a:srcRect l="8504" t="6322" r="7462" b="17289"/>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98FE8AF3-6F67-DA75-5597-44FB0E52975E}"/>
              </a:ext>
            </a:extLst>
          </p:cNvPr>
          <p:cNvSpPr>
            <a:spLocks noGrp="1"/>
          </p:cNvSpPr>
          <p:nvPr>
            <p:ph type="subTitle" idx="1"/>
          </p:nvPr>
        </p:nvSpPr>
        <p:spPr/>
        <p:txBody>
          <a:bodyPr/>
          <a:lstStyle/>
          <a:p>
            <a:r>
              <a:rPr lang="en-GB" dirty="0"/>
              <a:t>Elgin</a:t>
            </a:r>
          </a:p>
        </p:txBody>
      </p:sp>
    </p:spTree>
    <p:extLst>
      <p:ext uri="{BB962C8B-B14F-4D97-AF65-F5344CB8AC3E}">
        <p14:creationId xmlns:p14="http://schemas.microsoft.com/office/powerpoint/2010/main" val="15011699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56.jpg"/>
          <p:cNvPicPr>
            <a:picLocks noChangeAspect="1"/>
          </p:cNvPicPr>
          <p:nvPr/>
        </p:nvPicPr>
        <p:blipFill>
          <a:blip r:embed="rId3" cstate="email">
            <a:extLst>
              <a:ext uri="{28A0092B-C50C-407E-A947-70E740481C1C}">
                <a14:useLocalDpi xmlns:a14="http://schemas.microsoft.com/office/drawing/2010/main"/>
              </a:ext>
            </a:extLst>
          </a:blip>
          <a:srcRect l="8367" t="6695" r="7964" b="17247"/>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12471293-D785-6055-900D-72B3C34A6068}"/>
              </a:ext>
            </a:extLst>
          </p:cNvPr>
          <p:cNvSpPr>
            <a:spLocks noGrp="1"/>
          </p:cNvSpPr>
          <p:nvPr>
            <p:ph type="subTitle" idx="1"/>
          </p:nvPr>
        </p:nvSpPr>
        <p:spPr/>
        <p:txBody>
          <a:bodyPr/>
          <a:lstStyle/>
          <a:p>
            <a:r>
              <a:rPr lang="en-GB" dirty="0"/>
              <a:t>Elim</a:t>
            </a:r>
          </a:p>
        </p:txBody>
      </p:sp>
    </p:spTree>
    <p:extLst>
      <p:ext uri="{BB962C8B-B14F-4D97-AF65-F5344CB8AC3E}">
        <p14:creationId xmlns:p14="http://schemas.microsoft.com/office/powerpoint/2010/main" val="1669927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7.jpg"/>
          <p:cNvPicPr>
            <a:picLocks noChangeAspect="1"/>
          </p:cNvPicPr>
          <p:nvPr/>
        </p:nvPicPr>
        <p:blipFill>
          <a:blip r:embed="rId3" cstate="email">
            <a:extLst>
              <a:ext uri="{28A0092B-C50C-407E-A947-70E740481C1C}">
                <a14:useLocalDpi xmlns:a14="http://schemas.microsoft.com/office/drawing/2010/main"/>
              </a:ext>
            </a:extLst>
          </a:blip>
          <a:srcRect l="9562" t="6898" r="7161" b="17401"/>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A587C5C7-55A4-A9B8-BEF4-448EF85CD4D2}"/>
              </a:ext>
            </a:extLst>
          </p:cNvPr>
          <p:cNvSpPr>
            <a:spLocks noGrp="1"/>
          </p:cNvSpPr>
          <p:nvPr>
            <p:ph type="subTitle" idx="1"/>
          </p:nvPr>
        </p:nvSpPr>
        <p:spPr/>
        <p:txBody>
          <a:bodyPr/>
          <a:lstStyle/>
          <a:p>
            <a:r>
              <a:rPr lang="en-GB" dirty="0"/>
              <a:t>Hemel-en-Aarde Valley</a:t>
            </a:r>
          </a:p>
        </p:txBody>
      </p:sp>
    </p:spTree>
    <p:extLst>
      <p:ext uri="{BB962C8B-B14F-4D97-AF65-F5344CB8AC3E}">
        <p14:creationId xmlns:p14="http://schemas.microsoft.com/office/powerpoint/2010/main" val="330118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8.jpg"/>
          <p:cNvPicPr>
            <a:picLocks noChangeAspect="1"/>
          </p:cNvPicPr>
          <p:nvPr/>
        </p:nvPicPr>
        <p:blipFill>
          <a:blip r:embed="rId3" cstate="email">
            <a:extLst>
              <a:ext uri="{28A0092B-C50C-407E-A947-70E740481C1C}">
                <a14:useLocalDpi xmlns:a14="http://schemas.microsoft.com/office/drawing/2010/main"/>
              </a:ext>
            </a:extLst>
          </a:blip>
          <a:srcRect l="7710" t="6410" r="6610" b="15705"/>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C67E1D7E-0610-2A49-FBAD-229946A43972}"/>
              </a:ext>
            </a:extLst>
          </p:cNvPr>
          <p:cNvSpPr>
            <a:spLocks noGrp="1"/>
          </p:cNvSpPr>
          <p:nvPr>
            <p:ph type="subTitle" idx="1"/>
          </p:nvPr>
        </p:nvSpPr>
        <p:spPr/>
        <p:txBody>
          <a:bodyPr>
            <a:normAutofit/>
          </a:bodyPr>
          <a:lstStyle/>
          <a:p>
            <a:r>
              <a:rPr lang="en-GB" dirty="0"/>
              <a:t>Klein Karoo </a:t>
            </a:r>
            <a:br>
              <a:rPr lang="en-GB" dirty="0"/>
            </a:br>
            <a:r>
              <a:rPr lang="en-GB" sz="2000" dirty="0">
                <a:solidFill>
                  <a:srgbClr val="5C3719"/>
                </a:solidFill>
                <a:latin typeface="Avenir Next LT Pro" panose="020B0504020202020204" pitchFamily="34" charset="77"/>
              </a:rPr>
              <a:t>– fortified &amp; Portuguese varietal table wines</a:t>
            </a:r>
          </a:p>
          <a:p>
            <a:endParaRPr lang="en-GB" dirty="0"/>
          </a:p>
          <a:p>
            <a:endParaRPr lang="en-GB" dirty="0"/>
          </a:p>
        </p:txBody>
      </p:sp>
    </p:spTree>
    <p:extLst>
      <p:ext uri="{BB962C8B-B14F-4D97-AF65-F5344CB8AC3E}">
        <p14:creationId xmlns:p14="http://schemas.microsoft.com/office/powerpoint/2010/main" val="31754232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59.jpg"/>
          <p:cNvPicPr>
            <a:picLocks noChangeAspect="1"/>
          </p:cNvPicPr>
          <p:nvPr/>
        </p:nvPicPr>
        <p:blipFill>
          <a:blip r:embed="rId3" cstate="email">
            <a:extLst>
              <a:ext uri="{28A0092B-C50C-407E-A947-70E740481C1C}">
                <a14:useLocalDpi xmlns:a14="http://schemas.microsoft.com/office/drawing/2010/main"/>
              </a:ext>
            </a:extLst>
          </a:blip>
          <a:srcRect l="8092" t="6685" r="7956" b="17002"/>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3DC47C33-2A8C-6F7F-57F1-558CDB2527DF}"/>
              </a:ext>
            </a:extLst>
          </p:cNvPr>
          <p:cNvSpPr>
            <a:spLocks noGrp="1"/>
          </p:cNvSpPr>
          <p:nvPr>
            <p:ph type="subTitle" idx="1"/>
          </p:nvPr>
        </p:nvSpPr>
        <p:spPr/>
        <p:txBody>
          <a:bodyPr>
            <a:normAutofit/>
          </a:bodyPr>
          <a:lstStyle/>
          <a:p>
            <a:r>
              <a:rPr lang="en-GB" dirty="0"/>
              <a:t>Breedekloof </a:t>
            </a:r>
            <a:r>
              <a:rPr lang="en-GB" sz="2000" dirty="0">
                <a:solidFill>
                  <a:srgbClr val="5C3719"/>
                </a:solidFill>
                <a:latin typeface="Avenir Next LT Pro" panose="020B0504020202020204" pitchFamily="34" charset="77"/>
              </a:rPr>
              <a:t>– a traditionally high-yielding region </a:t>
            </a:r>
            <a:br>
              <a:rPr lang="en-GB" sz="2000" dirty="0">
                <a:solidFill>
                  <a:srgbClr val="5C3719"/>
                </a:solidFill>
                <a:latin typeface="Avenir Next LT Pro" panose="020B0504020202020204" pitchFamily="34" charset="77"/>
              </a:rPr>
            </a:br>
            <a:r>
              <a:rPr lang="en-GB" sz="2000" dirty="0">
                <a:solidFill>
                  <a:srgbClr val="5C3719"/>
                </a:solidFill>
                <a:latin typeface="Avenir Next LT Pro" panose="020B0504020202020204" pitchFamily="34" charset="77"/>
              </a:rPr>
              <a:t>with a recent trend towards smaller batches</a:t>
            </a:r>
            <a:endParaRPr lang="en-GB" sz="2000" dirty="0"/>
          </a:p>
        </p:txBody>
      </p:sp>
    </p:spTree>
    <p:extLst>
      <p:ext uri="{BB962C8B-B14F-4D97-AF65-F5344CB8AC3E}">
        <p14:creationId xmlns:p14="http://schemas.microsoft.com/office/powerpoint/2010/main" val="3144692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60.jpg"/>
          <p:cNvPicPr>
            <a:picLocks noChangeAspect="1"/>
          </p:cNvPicPr>
          <p:nvPr/>
        </p:nvPicPr>
        <p:blipFill>
          <a:blip r:embed="rId3" cstate="email">
            <a:extLst>
              <a:ext uri="{28A0092B-C50C-407E-A947-70E740481C1C}">
                <a14:useLocalDpi xmlns:a14="http://schemas.microsoft.com/office/drawing/2010/main"/>
              </a:ext>
            </a:extLst>
          </a:blip>
          <a:srcRect l="8070" t="6935" r="8204" b="16957"/>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4D8B0215-5587-C20F-3B22-4D50785B8677}"/>
              </a:ext>
            </a:extLst>
          </p:cNvPr>
          <p:cNvSpPr>
            <a:spLocks noGrp="1"/>
          </p:cNvSpPr>
          <p:nvPr>
            <p:ph type="subTitle" idx="1"/>
          </p:nvPr>
        </p:nvSpPr>
        <p:spPr/>
        <p:txBody>
          <a:bodyPr/>
          <a:lstStyle/>
          <a:p>
            <a:r>
              <a:rPr lang="en-GB" dirty="0"/>
              <a:t>Breedekloof</a:t>
            </a:r>
          </a:p>
        </p:txBody>
      </p:sp>
    </p:spTree>
    <p:extLst>
      <p:ext uri="{BB962C8B-B14F-4D97-AF65-F5344CB8AC3E}">
        <p14:creationId xmlns:p14="http://schemas.microsoft.com/office/powerpoint/2010/main" val="27700848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61.jpg"/>
          <p:cNvPicPr>
            <a:picLocks noChangeAspect="1"/>
          </p:cNvPicPr>
          <p:nvPr/>
        </p:nvPicPr>
        <p:blipFill>
          <a:blip r:embed="rId3" cstate="email">
            <a:extLst>
              <a:ext uri="{28A0092B-C50C-407E-A947-70E740481C1C}">
                <a14:useLocalDpi xmlns:a14="http://schemas.microsoft.com/office/drawing/2010/main"/>
              </a:ext>
            </a:extLst>
          </a:blip>
          <a:srcRect l="7827" t="6546" r="7827" b="16779"/>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5ECA74B4-9F43-E95F-6C80-30BFE3A84E92}"/>
              </a:ext>
            </a:extLst>
          </p:cNvPr>
          <p:cNvSpPr>
            <a:spLocks noGrp="1"/>
          </p:cNvSpPr>
          <p:nvPr>
            <p:ph type="subTitle" idx="1"/>
          </p:nvPr>
        </p:nvSpPr>
        <p:spPr/>
        <p:txBody>
          <a:bodyPr/>
          <a:lstStyle/>
          <a:p>
            <a:r>
              <a:rPr lang="en-GB" dirty="0"/>
              <a:t>Central Orange River</a:t>
            </a:r>
          </a:p>
        </p:txBody>
      </p:sp>
    </p:spTree>
    <p:extLst>
      <p:ext uri="{BB962C8B-B14F-4D97-AF65-F5344CB8AC3E}">
        <p14:creationId xmlns:p14="http://schemas.microsoft.com/office/powerpoint/2010/main" val="3480779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62.jpg"/>
          <p:cNvPicPr>
            <a:picLocks noChangeAspect="1"/>
          </p:cNvPicPr>
          <p:nvPr/>
        </p:nvPicPr>
        <p:blipFill>
          <a:blip r:embed="rId3" cstate="email">
            <a:extLst>
              <a:ext uri="{28A0092B-C50C-407E-A947-70E740481C1C}">
                <a14:useLocalDpi xmlns:a14="http://schemas.microsoft.com/office/drawing/2010/main"/>
              </a:ext>
            </a:extLst>
          </a:blip>
          <a:srcRect l="7647" t="6465" r="7748" b="16626"/>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82FFE404-E3E6-0778-0FEE-A63386699276}"/>
              </a:ext>
            </a:extLst>
          </p:cNvPr>
          <p:cNvSpPr>
            <a:spLocks noGrp="1"/>
          </p:cNvSpPr>
          <p:nvPr>
            <p:ph type="subTitle" idx="1"/>
          </p:nvPr>
        </p:nvSpPr>
        <p:spPr/>
        <p:txBody>
          <a:bodyPr/>
          <a:lstStyle/>
          <a:p>
            <a:r>
              <a:rPr lang="en-GB" dirty="0"/>
              <a:t>Worcester</a:t>
            </a:r>
          </a:p>
        </p:txBody>
      </p:sp>
    </p:spTree>
    <p:extLst>
      <p:ext uri="{BB962C8B-B14F-4D97-AF65-F5344CB8AC3E}">
        <p14:creationId xmlns:p14="http://schemas.microsoft.com/office/powerpoint/2010/main" val="5165864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3.jpg"/>
          <p:cNvPicPr>
            <a:picLocks noChangeAspect="1"/>
          </p:cNvPicPr>
          <p:nvPr/>
        </p:nvPicPr>
        <p:blipFill>
          <a:blip r:embed="rId3" cstate="email">
            <a:extLst>
              <a:ext uri="{28A0092B-C50C-407E-A947-70E740481C1C}">
                <a14:useLocalDpi xmlns:a14="http://schemas.microsoft.com/office/drawing/2010/main"/>
              </a:ext>
            </a:extLst>
          </a:blip>
          <a:srcRect l="7872" t="6614" r="9073" b="17887"/>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638B4127-2314-A7BA-9FB7-8A9227BD4EA9}"/>
              </a:ext>
            </a:extLst>
          </p:cNvPr>
          <p:cNvSpPr>
            <a:spLocks noGrp="1"/>
          </p:cNvSpPr>
          <p:nvPr>
            <p:ph type="subTitle" idx="1"/>
          </p:nvPr>
        </p:nvSpPr>
        <p:spPr/>
        <p:txBody>
          <a:bodyPr/>
          <a:lstStyle/>
          <a:p>
            <a:r>
              <a:rPr lang="en-GB" dirty="0"/>
              <a:t>≠hannuwa</a:t>
            </a:r>
          </a:p>
        </p:txBody>
      </p:sp>
    </p:spTree>
    <p:extLst>
      <p:ext uri="{BB962C8B-B14F-4D97-AF65-F5344CB8AC3E}">
        <p14:creationId xmlns:p14="http://schemas.microsoft.com/office/powerpoint/2010/main" val="33003287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5.jpg"/>
          <p:cNvPicPr>
            <a:picLocks noChangeAspect="1"/>
          </p:cNvPicPr>
          <p:nvPr/>
        </p:nvPicPr>
        <p:blipFill>
          <a:blip r:embed="rId3" cstate="email">
            <a:extLst>
              <a:ext uri="{28A0092B-C50C-407E-A947-70E740481C1C}">
                <a14:useLocalDpi xmlns:a14="http://schemas.microsoft.com/office/drawing/2010/main"/>
              </a:ext>
            </a:extLst>
          </a:blip>
          <a:srcRect l="8440" t="6907" r="8171" b="17291"/>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C4E0CCD8-08D5-E038-BAF3-94724A38EB16}"/>
              </a:ext>
            </a:extLst>
          </p:cNvPr>
          <p:cNvSpPr>
            <a:spLocks noGrp="1"/>
          </p:cNvSpPr>
          <p:nvPr>
            <p:ph type="subTitle" idx="1"/>
          </p:nvPr>
        </p:nvSpPr>
        <p:spPr/>
        <p:txBody>
          <a:bodyPr/>
          <a:lstStyle/>
          <a:p>
            <a:r>
              <a:rPr lang="en-GB" dirty="0"/>
              <a:t>Sustainable winegrowing practices</a:t>
            </a:r>
          </a:p>
        </p:txBody>
      </p:sp>
    </p:spTree>
    <p:extLst>
      <p:ext uri="{BB962C8B-B14F-4D97-AF65-F5344CB8AC3E}">
        <p14:creationId xmlns:p14="http://schemas.microsoft.com/office/powerpoint/2010/main" val="4164703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44821C-8E46-DD4C-A69B-22C480791CDA}"/>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4" name="Picture 3">
            <a:extLst>
              <a:ext uri="{FF2B5EF4-FFF2-40B4-BE49-F238E27FC236}">
                <a16:creationId xmlns:a16="http://schemas.microsoft.com/office/drawing/2014/main" id="{1D3CDB77-A801-4251-BBB7-101A0E73BA1B}"/>
              </a:ext>
            </a:extLst>
          </p:cNvPr>
          <p:cNvPicPr>
            <a:picLocks noChangeAspect="1"/>
          </p:cNvPicPr>
          <p:nvPr/>
        </p:nvPicPr>
        <p:blipFill>
          <a:blip r:embed="rId4"/>
          <a:srcRect/>
          <a:stretch/>
        </p:blipFill>
        <p:spPr>
          <a:xfrm>
            <a:off x="2115230" y="1314449"/>
            <a:ext cx="4913540" cy="3724275"/>
          </a:xfrm>
          <a:prstGeom prst="rect">
            <a:avLst/>
          </a:prstGeom>
        </p:spPr>
      </p:pic>
      <p:sp>
        <p:nvSpPr>
          <p:cNvPr id="2" name="Subtitle 1">
            <a:extLst>
              <a:ext uri="{FF2B5EF4-FFF2-40B4-BE49-F238E27FC236}">
                <a16:creationId xmlns:a16="http://schemas.microsoft.com/office/drawing/2014/main" id="{ABCA122E-282A-E0F1-7C55-7B48DF18C30B}"/>
              </a:ext>
            </a:extLst>
          </p:cNvPr>
          <p:cNvSpPr>
            <a:spLocks noGrp="1"/>
          </p:cNvSpPr>
          <p:nvPr>
            <p:ph type="subTitle" idx="1"/>
          </p:nvPr>
        </p:nvSpPr>
        <p:spPr/>
        <p:txBody>
          <a:bodyPr/>
          <a:lstStyle/>
          <a:p>
            <a:r>
              <a:rPr lang="en-GB" dirty="0"/>
              <a:t>Sustainability seal</a:t>
            </a:r>
          </a:p>
        </p:txBody>
      </p:sp>
    </p:spTree>
    <p:extLst>
      <p:ext uri="{BB962C8B-B14F-4D97-AF65-F5344CB8AC3E}">
        <p14:creationId xmlns:p14="http://schemas.microsoft.com/office/powerpoint/2010/main" val="21754978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538CE8-3A63-5A5D-4A8A-1010AF566DE9}"/>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3" name="Picture 2"/>
          <p:cNvPicPr>
            <a:picLocks noChangeAspect="1"/>
          </p:cNvPicPr>
          <p:nvPr/>
        </p:nvPicPr>
        <p:blipFill>
          <a:blip r:embed="rId4"/>
          <a:srcRect/>
          <a:stretch/>
        </p:blipFill>
        <p:spPr>
          <a:xfrm>
            <a:off x="2413745" y="730249"/>
            <a:ext cx="4316509" cy="4746625"/>
          </a:xfrm>
          <a:prstGeom prst="rect">
            <a:avLst/>
          </a:prstGeom>
        </p:spPr>
      </p:pic>
      <p:sp>
        <p:nvSpPr>
          <p:cNvPr id="5" name="TextBox 4">
            <a:extLst>
              <a:ext uri="{FF2B5EF4-FFF2-40B4-BE49-F238E27FC236}">
                <a16:creationId xmlns:a16="http://schemas.microsoft.com/office/drawing/2014/main" id="{EEDAD2E8-83AA-5AC6-0FF8-6764D0415236}"/>
              </a:ext>
            </a:extLst>
          </p:cNvPr>
          <p:cNvSpPr txBox="1"/>
          <p:nvPr/>
        </p:nvSpPr>
        <p:spPr>
          <a:xfrm>
            <a:off x="7243126" y="3525465"/>
            <a:ext cx="1680212" cy="1538883"/>
          </a:xfrm>
          <a:prstGeom prst="rect">
            <a:avLst/>
          </a:prstGeom>
          <a:noFill/>
        </p:spPr>
        <p:txBody>
          <a:bodyPr wrap="square" lIns="0" tIns="0" rIns="0" bIns="0" rtlCol="0">
            <a:spAutoFit/>
          </a:bodyPr>
          <a:lstStyle/>
          <a:p>
            <a:pPr>
              <a:lnSpc>
                <a:spcPct val="150000"/>
              </a:lnSpc>
            </a:pPr>
            <a:r>
              <a:rPr lang="en-US" sz="2000" dirty="0">
                <a:solidFill>
                  <a:schemeClr val="bg1"/>
                </a:solidFill>
                <a:latin typeface="Avenir Next LT Pro" panose="020B0504020202020204" pitchFamily="34" charset="77"/>
                <a:cs typeface="Myriad Pro Light"/>
              </a:rPr>
              <a:t>Vintage</a:t>
            </a:r>
          </a:p>
          <a:p>
            <a:pPr>
              <a:lnSpc>
                <a:spcPct val="150000"/>
              </a:lnSpc>
            </a:pPr>
            <a:r>
              <a:rPr lang="en-US" sz="2000" dirty="0">
                <a:solidFill>
                  <a:schemeClr val="bg1"/>
                </a:solidFill>
                <a:latin typeface="Avenir Next LT Pro" panose="020B0504020202020204" pitchFamily="34" charset="77"/>
                <a:cs typeface="Myriad Pro Light"/>
              </a:rPr>
              <a:t>Variety</a:t>
            </a:r>
          </a:p>
          <a:p>
            <a:br>
              <a:rPr lang="en-US" sz="2000" dirty="0">
                <a:solidFill>
                  <a:schemeClr val="bg1"/>
                </a:solidFill>
                <a:latin typeface="Avenir Next LT Pro" panose="020B0504020202020204" pitchFamily="34" charset="77"/>
                <a:cs typeface="Myriad Pro Light"/>
              </a:rPr>
            </a:br>
            <a:r>
              <a:rPr lang="en-US" sz="2000" dirty="0">
                <a:solidFill>
                  <a:schemeClr val="bg1"/>
                </a:solidFill>
                <a:latin typeface="Avenir Next LT Pro" panose="020B0504020202020204" pitchFamily="34" charset="77"/>
                <a:cs typeface="Myriad Pro Light"/>
              </a:rPr>
              <a:t>Origin</a:t>
            </a:r>
          </a:p>
        </p:txBody>
      </p:sp>
      <p:cxnSp>
        <p:nvCxnSpPr>
          <p:cNvPr id="7" name="Straight Arrow Connector 6">
            <a:extLst>
              <a:ext uri="{FF2B5EF4-FFF2-40B4-BE49-F238E27FC236}">
                <a16:creationId xmlns:a16="http://schemas.microsoft.com/office/drawing/2014/main" id="{6C47553F-6C80-9048-E47C-55AFFC6C04C5}"/>
              </a:ext>
            </a:extLst>
          </p:cNvPr>
          <p:cNvCxnSpPr>
            <a:cxnSpLocks/>
          </p:cNvCxnSpPr>
          <p:nvPr/>
        </p:nvCxnSpPr>
        <p:spPr>
          <a:xfrm flipH="1">
            <a:off x="5048250" y="3762375"/>
            <a:ext cx="2105025" cy="0"/>
          </a:xfrm>
          <a:prstGeom prst="straightConnector1">
            <a:avLst/>
          </a:prstGeom>
          <a:ln>
            <a:solidFill>
              <a:schemeClr val="bg1"/>
            </a:solidFill>
            <a:tailEnd type="triangle"/>
          </a:ln>
        </p:spPr>
        <p:style>
          <a:lnRef idx="1">
            <a:schemeClr val="accent6"/>
          </a:lnRef>
          <a:fillRef idx="0">
            <a:schemeClr val="accent6"/>
          </a:fillRef>
          <a:effectRef idx="0">
            <a:schemeClr val="accent6"/>
          </a:effectRef>
          <a:fontRef idx="minor">
            <a:schemeClr val="tx1"/>
          </a:fontRef>
        </p:style>
      </p:cxnSp>
      <p:cxnSp>
        <p:nvCxnSpPr>
          <p:cNvPr id="8" name="Straight Arrow Connector 7">
            <a:extLst>
              <a:ext uri="{FF2B5EF4-FFF2-40B4-BE49-F238E27FC236}">
                <a16:creationId xmlns:a16="http://schemas.microsoft.com/office/drawing/2014/main" id="{828C1025-DD2B-91DC-F5F2-7161E819FB57}"/>
              </a:ext>
            </a:extLst>
          </p:cNvPr>
          <p:cNvCxnSpPr>
            <a:cxnSpLocks/>
          </p:cNvCxnSpPr>
          <p:nvPr/>
        </p:nvCxnSpPr>
        <p:spPr>
          <a:xfrm flipH="1">
            <a:off x="6219825" y="4210050"/>
            <a:ext cx="933450" cy="0"/>
          </a:xfrm>
          <a:prstGeom prst="straightConnector1">
            <a:avLst/>
          </a:prstGeom>
          <a:ln>
            <a:solidFill>
              <a:schemeClr val="bg1"/>
            </a:solidFill>
            <a:tailEnd type="triangle"/>
          </a:ln>
        </p:spPr>
        <p:style>
          <a:lnRef idx="1">
            <a:schemeClr val="accent6"/>
          </a:lnRef>
          <a:fillRef idx="0">
            <a:schemeClr val="accent6"/>
          </a:fillRef>
          <a:effectRef idx="0">
            <a:schemeClr val="accent6"/>
          </a:effectRef>
          <a:fontRef idx="minor">
            <a:schemeClr val="tx1"/>
          </a:fontRef>
        </p:style>
      </p:cxnSp>
      <p:cxnSp>
        <p:nvCxnSpPr>
          <p:cNvPr id="9" name="Straight Arrow Connector 8">
            <a:extLst>
              <a:ext uri="{FF2B5EF4-FFF2-40B4-BE49-F238E27FC236}">
                <a16:creationId xmlns:a16="http://schemas.microsoft.com/office/drawing/2014/main" id="{FA14364D-3402-A330-EE30-7C31C2440DC5}"/>
              </a:ext>
            </a:extLst>
          </p:cNvPr>
          <p:cNvCxnSpPr>
            <a:cxnSpLocks/>
          </p:cNvCxnSpPr>
          <p:nvPr/>
        </p:nvCxnSpPr>
        <p:spPr>
          <a:xfrm flipH="1">
            <a:off x="6496050" y="4924425"/>
            <a:ext cx="657225" cy="0"/>
          </a:xfrm>
          <a:prstGeom prst="straightConnector1">
            <a:avLst/>
          </a:prstGeom>
          <a:ln>
            <a:solidFill>
              <a:schemeClr val="bg1"/>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6531741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14BEF04-CA08-8115-AC82-6197AB896220}"/>
              </a:ext>
            </a:extLst>
          </p:cNvPr>
          <p:cNvSpPr>
            <a:spLocks noGrp="1"/>
          </p:cNvSpPr>
          <p:nvPr>
            <p:ph type="subTitle" idx="1"/>
          </p:nvPr>
        </p:nvSpPr>
        <p:spPr/>
        <p:txBody>
          <a:bodyPr/>
          <a:lstStyle/>
          <a:p>
            <a:r>
              <a:rPr lang="en-GB" dirty="0"/>
              <a:t>Certification seal</a:t>
            </a:r>
          </a:p>
        </p:txBody>
      </p:sp>
      <p:pic>
        <p:nvPicPr>
          <p:cNvPr id="7" name="Picture 6">
            <a:extLst>
              <a:ext uri="{FF2B5EF4-FFF2-40B4-BE49-F238E27FC236}">
                <a16:creationId xmlns:a16="http://schemas.microsoft.com/office/drawing/2014/main" id="{0CADD181-AC55-DFC6-D056-962FE7CFD7EE}"/>
              </a:ext>
            </a:extLst>
          </p:cNvPr>
          <p:cNvPicPr>
            <a:picLocks noChangeAspect="1"/>
          </p:cNvPicPr>
          <p:nvPr/>
        </p:nvPicPr>
        <p:blipFill>
          <a:blip r:embed="rId3"/>
          <a:srcRect l="2824" t="601"/>
          <a:stretch>
            <a:fillRect/>
          </a:stretch>
        </p:blipFill>
        <p:spPr>
          <a:xfrm>
            <a:off x="611188" y="368300"/>
            <a:ext cx="7921625" cy="5397089"/>
          </a:xfrm>
          <a:prstGeom prst="rect">
            <a:avLst/>
          </a:prstGeom>
        </p:spPr>
      </p:pic>
    </p:spTree>
    <p:extLst>
      <p:ext uri="{BB962C8B-B14F-4D97-AF65-F5344CB8AC3E}">
        <p14:creationId xmlns:p14="http://schemas.microsoft.com/office/powerpoint/2010/main" val="26318631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70.jpg"/>
          <p:cNvPicPr>
            <a:picLocks noChangeAspect="1"/>
          </p:cNvPicPr>
          <p:nvPr/>
        </p:nvPicPr>
        <p:blipFill>
          <a:blip r:embed="rId3" cstate="email">
            <a:extLst>
              <a:ext uri="{28A0092B-C50C-407E-A947-70E740481C1C}">
                <a14:useLocalDpi xmlns:a14="http://schemas.microsoft.com/office/drawing/2010/main"/>
              </a:ext>
            </a:extLst>
          </a:blip>
          <a:srcRect l="7823" t="6954" r="8226" b="16734"/>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8F7C188A-CA5B-06A7-8CEA-793CB1F0E99F}"/>
              </a:ext>
            </a:extLst>
          </p:cNvPr>
          <p:cNvSpPr>
            <a:spLocks noGrp="1"/>
          </p:cNvSpPr>
          <p:nvPr>
            <p:ph type="subTitle" idx="1"/>
          </p:nvPr>
        </p:nvSpPr>
        <p:spPr/>
        <p:txBody>
          <a:bodyPr/>
          <a:lstStyle/>
          <a:p>
            <a:r>
              <a:rPr lang="en-GB" dirty="0"/>
              <a:t>Respect for people and the environment</a:t>
            </a:r>
          </a:p>
        </p:txBody>
      </p:sp>
    </p:spTree>
    <p:extLst>
      <p:ext uri="{BB962C8B-B14F-4D97-AF65-F5344CB8AC3E}">
        <p14:creationId xmlns:p14="http://schemas.microsoft.com/office/powerpoint/2010/main" val="5288147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1.jpg"/>
          <p:cNvPicPr>
            <a:picLocks noChangeAspect="1"/>
          </p:cNvPicPr>
          <p:nvPr/>
        </p:nvPicPr>
        <p:blipFill>
          <a:blip r:embed="rId3" cstate="email">
            <a:extLst>
              <a:ext uri="{28A0092B-C50C-407E-A947-70E740481C1C}">
                <a14:useLocalDpi xmlns:a14="http://schemas.microsoft.com/office/drawing/2010/main"/>
              </a:ext>
            </a:extLst>
          </a:blip>
          <a:srcRect l="7748" t="6465" r="7647" b="16627"/>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FEB32747-F9BB-7143-E8BF-59B8E04F5E3B}"/>
              </a:ext>
            </a:extLst>
          </p:cNvPr>
          <p:cNvSpPr>
            <a:spLocks noGrp="1"/>
          </p:cNvSpPr>
          <p:nvPr>
            <p:ph type="subTitle" idx="1"/>
          </p:nvPr>
        </p:nvSpPr>
        <p:spPr/>
        <p:txBody>
          <a:bodyPr/>
          <a:lstStyle/>
          <a:p>
            <a:r>
              <a:rPr lang="en-GB" dirty="0"/>
              <a:t>Wine Industry Ethical Trade Initiative (WIETA)</a:t>
            </a:r>
          </a:p>
        </p:txBody>
      </p:sp>
    </p:spTree>
    <p:extLst>
      <p:ext uri="{BB962C8B-B14F-4D97-AF65-F5344CB8AC3E}">
        <p14:creationId xmlns:p14="http://schemas.microsoft.com/office/powerpoint/2010/main" val="26171023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739429-7D8B-940E-E84A-307685FA5F1D}"/>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3" name="Picture 2"/>
          <p:cNvPicPr>
            <a:picLocks noChangeAspect="1"/>
          </p:cNvPicPr>
          <p:nvPr/>
        </p:nvPicPr>
        <p:blipFill>
          <a:blip r:embed="rId4"/>
          <a:srcRect/>
          <a:stretch/>
        </p:blipFill>
        <p:spPr>
          <a:xfrm>
            <a:off x="2547937" y="1057274"/>
            <a:ext cx="4048125" cy="4048125"/>
          </a:xfrm>
          <a:prstGeom prst="rect">
            <a:avLst/>
          </a:prstGeom>
        </p:spPr>
      </p:pic>
      <p:sp>
        <p:nvSpPr>
          <p:cNvPr id="5" name="Subtitle 4">
            <a:extLst>
              <a:ext uri="{FF2B5EF4-FFF2-40B4-BE49-F238E27FC236}">
                <a16:creationId xmlns:a16="http://schemas.microsoft.com/office/drawing/2014/main" id="{C06174D8-7CBA-DE63-CCD2-E589D8F6B517}"/>
              </a:ext>
            </a:extLst>
          </p:cNvPr>
          <p:cNvSpPr>
            <a:spLocks noGrp="1"/>
          </p:cNvSpPr>
          <p:nvPr>
            <p:ph type="subTitle" idx="1"/>
          </p:nvPr>
        </p:nvSpPr>
        <p:spPr/>
        <p:txBody>
          <a:bodyPr/>
          <a:lstStyle/>
          <a:p>
            <a:r>
              <a:rPr lang="en-GB" dirty="0"/>
              <a:t>Ethical seal</a:t>
            </a:r>
          </a:p>
        </p:txBody>
      </p:sp>
    </p:spTree>
    <p:extLst>
      <p:ext uri="{BB962C8B-B14F-4D97-AF65-F5344CB8AC3E}">
        <p14:creationId xmlns:p14="http://schemas.microsoft.com/office/powerpoint/2010/main" val="16508925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l="462" r="1890"/>
          <a:stretch>
            <a:fillRect/>
          </a:stretch>
        </p:blipFill>
        <p:spPr>
          <a:xfrm>
            <a:off x="607957" y="368300"/>
            <a:ext cx="7924856" cy="5418963"/>
          </a:xfrm>
          <a:prstGeom prst="rect">
            <a:avLst/>
          </a:prstGeom>
        </p:spPr>
      </p:pic>
      <p:sp>
        <p:nvSpPr>
          <p:cNvPr id="2" name="Subtitle 1">
            <a:extLst>
              <a:ext uri="{FF2B5EF4-FFF2-40B4-BE49-F238E27FC236}">
                <a16:creationId xmlns:a16="http://schemas.microsoft.com/office/drawing/2014/main" id="{C4F22C9F-B438-3B9A-9DAC-A65FBC7D5CF5}"/>
              </a:ext>
            </a:extLst>
          </p:cNvPr>
          <p:cNvSpPr>
            <a:spLocks noGrp="1"/>
          </p:cNvSpPr>
          <p:nvPr>
            <p:ph type="subTitle" idx="1"/>
          </p:nvPr>
        </p:nvSpPr>
        <p:spPr/>
        <p:txBody>
          <a:bodyPr/>
          <a:lstStyle/>
          <a:p>
            <a:r>
              <a:rPr lang="en-GB" dirty="0"/>
              <a:t>Pebbles – pre-primary farm project</a:t>
            </a:r>
          </a:p>
        </p:txBody>
      </p:sp>
    </p:spTree>
    <p:extLst>
      <p:ext uri="{BB962C8B-B14F-4D97-AF65-F5344CB8AC3E}">
        <p14:creationId xmlns:p14="http://schemas.microsoft.com/office/powerpoint/2010/main" val="23818160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74.jpg"/>
          <p:cNvPicPr>
            <a:picLocks noChangeAspect="1"/>
          </p:cNvPicPr>
          <p:nvPr/>
        </p:nvPicPr>
        <p:blipFill rotWithShape="1">
          <a:blip r:embed="rId3" cstate="email">
            <a:extLst>
              <a:ext uri="{28A0092B-C50C-407E-A947-70E740481C1C}">
                <a14:useLocalDpi xmlns:a14="http://schemas.microsoft.com/office/drawing/2010/main"/>
              </a:ext>
            </a:extLst>
          </a:blip>
          <a:srcRect l="7292" t="6714" r="7497" b="15828"/>
          <a:stretch>
            <a:fillRect/>
          </a:stretch>
        </p:blipFill>
        <p:spPr>
          <a:xfrm>
            <a:off x="611188" y="368300"/>
            <a:ext cx="7921626" cy="5400675"/>
          </a:xfrm>
          <a:prstGeom prst="rect">
            <a:avLst/>
          </a:prstGeom>
        </p:spPr>
      </p:pic>
      <p:sp>
        <p:nvSpPr>
          <p:cNvPr id="2" name="Subtitle 1">
            <a:extLst>
              <a:ext uri="{FF2B5EF4-FFF2-40B4-BE49-F238E27FC236}">
                <a16:creationId xmlns:a16="http://schemas.microsoft.com/office/drawing/2014/main" id="{4F2A0AB6-D1C5-47A8-F5FA-3B2E95F1FC41}"/>
              </a:ext>
            </a:extLst>
          </p:cNvPr>
          <p:cNvSpPr>
            <a:spLocks noGrp="1"/>
          </p:cNvSpPr>
          <p:nvPr>
            <p:ph type="subTitle" idx="1"/>
          </p:nvPr>
        </p:nvSpPr>
        <p:spPr/>
        <p:txBody>
          <a:bodyPr/>
          <a:lstStyle/>
          <a:p>
            <a:r>
              <a:rPr lang="en-GB" dirty="0"/>
              <a:t>Fairtrade wines </a:t>
            </a:r>
          </a:p>
          <a:p>
            <a:r>
              <a:rPr lang="en-GB" sz="2000">
                <a:solidFill>
                  <a:srgbClr val="5C3719"/>
                </a:solidFill>
                <a:latin typeface="Avenir Next LT Pro" panose="020B0504020202020204" pitchFamily="34" charset="77"/>
              </a:rPr>
              <a:t>– more than 80</a:t>
            </a:r>
            <a:r>
              <a:rPr lang="en-GB" sz="2000" dirty="0">
                <a:solidFill>
                  <a:srgbClr val="5C3719"/>
                </a:solidFill>
                <a:latin typeface="Avenir Next LT Pro" panose="020B0504020202020204" pitchFamily="34" charset="77"/>
              </a:rPr>
              <a:t>% sold worldwide from South Africa</a:t>
            </a:r>
          </a:p>
          <a:p>
            <a:endParaRPr lang="en-GB" dirty="0"/>
          </a:p>
          <a:p>
            <a:endParaRPr lang="en-GB" dirty="0"/>
          </a:p>
        </p:txBody>
      </p:sp>
    </p:spTree>
    <p:extLst>
      <p:ext uri="{BB962C8B-B14F-4D97-AF65-F5344CB8AC3E}">
        <p14:creationId xmlns:p14="http://schemas.microsoft.com/office/powerpoint/2010/main" val="39724877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DU CD updated75.jpg"/>
          <p:cNvPicPr>
            <a:picLocks noChangeAspect="1"/>
          </p:cNvPicPr>
          <p:nvPr/>
        </p:nvPicPr>
        <p:blipFill>
          <a:blip r:embed="rId3" cstate="email">
            <a:extLst>
              <a:ext uri="{28A0092B-C50C-407E-A947-70E740481C1C}">
                <a14:useLocalDpi xmlns:a14="http://schemas.microsoft.com/office/drawing/2010/main"/>
              </a:ext>
            </a:extLst>
          </a:blip>
          <a:srcRect l="7762" t="6475" r="7475" b="16486"/>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22C9E016-EB4D-FCC9-889B-E4ECA7B0CC4E}"/>
              </a:ext>
            </a:extLst>
          </p:cNvPr>
          <p:cNvSpPr>
            <a:spLocks noGrp="1"/>
          </p:cNvSpPr>
          <p:nvPr>
            <p:ph type="subTitle" idx="1"/>
          </p:nvPr>
        </p:nvSpPr>
        <p:spPr/>
        <p:txBody>
          <a:bodyPr/>
          <a:lstStyle/>
          <a:p>
            <a:r>
              <a:rPr lang="en-GB" dirty="0"/>
              <a:t>Black-owned brands</a:t>
            </a:r>
          </a:p>
        </p:txBody>
      </p:sp>
    </p:spTree>
    <p:extLst>
      <p:ext uri="{BB962C8B-B14F-4D97-AF65-F5344CB8AC3E}">
        <p14:creationId xmlns:p14="http://schemas.microsoft.com/office/powerpoint/2010/main" val="41486090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F176C3-0959-CC82-7AEA-031F058C54C9}"/>
              </a:ext>
            </a:extLst>
          </p:cNvPr>
          <p:cNvPicPr>
            <a:picLocks noChangeAspect="1"/>
          </p:cNvPicPr>
          <p:nvPr/>
        </p:nvPicPr>
        <p:blipFill>
          <a:blip r:embed="rId3"/>
          <a:srcRect/>
          <a:stretch/>
        </p:blipFill>
        <p:spPr>
          <a:xfrm>
            <a:off x="-2" y="-2"/>
            <a:ext cx="9144000" cy="6858000"/>
          </a:xfrm>
          <a:prstGeom prst="rect">
            <a:avLst/>
          </a:prstGeom>
        </p:spPr>
      </p:pic>
      <p:sp>
        <p:nvSpPr>
          <p:cNvPr id="4" name="object 20">
            <a:extLst>
              <a:ext uri="{FF2B5EF4-FFF2-40B4-BE49-F238E27FC236}">
                <a16:creationId xmlns:a16="http://schemas.microsoft.com/office/drawing/2014/main" id="{337FF7C6-FC2C-AACF-B099-C6E04AB68626}"/>
              </a:ext>
            </a:extLst>
          </p:cNvPr>
          <p:cNvSpPr txBox="1"/>
          <p:nvPr/>
        </p:nvSpPr>
        <p:spPr>
          <a:xfrm>
            <a:off x="22860" y="2520200"/>
            <a:ext cx="9121140" cy="2477601"/>
          </a:xfrm>
          <a:prstGeom prst="rect">
            <a:avLst/>
          </a:prstGeom>
        </p:spPr>
        <p:txBody>
          <a:bodyPr vert="horz" wrap="square" lIns="0" tIns="15240" rIns="0" bIns="0" rtlCol="0">
            <a:spAutoFit/>
          </a:bodyPr>
          <a:lstStyle/>
          <a:p>
            <a:pPr algn="ctr">
              <a:lnSpc>
                <a:spcPct val="100000"/>
              </a:lnSpc>
              <a:spcBef>
                <a:spcPts val="120"/>
              </a:spcBef>
            </a:pPr>
            <a:r>
              <a:rPr lang="en-US" sz="4000" b="1" spc="-65" dirty="0">
                <a:solidFill>
                  <a:srgbClr val="FFFFFF"/>
                </a:solidFill>
                <a:latin typeface="Avenir Next LT Pro Demi" panose="020B0504020202020204" pitchFamily="34" charset="77"/>
                <a:cs typeface="Segoe UI"/>
              </a:rPr>
              <a:t>“South African wines lead </a:t>
            </a:r>
            <a:br>
              <a:rPr lang="en-US" sz="4000" b="1" spc="-65" dirty="0">
                <a:solidFill>
                  <a:srgbClr val="FFFFFF"/>
                </a:solidFill>
                <a:latin typeface="Avenir Next LT Pro Demi" panose="020B0504020202020204" pitchFamily="34" charset="77"/>
                <a:cs typeface="Segoe UI"/>
              </a:rPr>
            </a:br>
            <a:r>
              <a:rPr lang="en-US" sz="4000" b="1" spc="-65" dirty="0">
                <a:solidFill>
                  <a:srgbClr val="FFFFFF"/>
                </a:solidFill>
                <a:latin typeface="Avenir Next LT Pro Demi" panose="020B0504020202020204" pitchFamily="34" charset="77"/>
                <a:cs typeface="Segoe UI"/>
              </a:rPr>
              <a:t>the world in production </a:t>
            </a:r>
            <a:br>
              <a:rPr lang="en-US" sz="4000" b="1" spc="-65" dirty="0">
                <a:solidFill>
                  <a:srgbClr val="FFFFFF"/>
                </a:solidFill>
                <a:latin typeface="Avenir Next LT Pro Demi" panose="020B0504020202020204" pitchFamily="34" charset="77"/>
                <a:cs typeface="Segoe UI"/>
              </a:rPr>
            </a:br>
            <a:r>
              <a:rPr lang="en-US" sz="4000" b="1" spc="-65" dirty="0">
                <a:solidFill>
                  <a:srgbClr val="FFFFFF"/>
                </a:solidFill>
                <a:latin typeface="Avenir Next LT Pro Demi" panose="020B0504020202020204" pitchFamily="34" charset="77"/>
                <a:cs typeface="Segoe UI"/>
              </a:rPr>
              <a:t>integrity and </a:t>
            </a:r>
            <a:br>
              <a:rPr lang="en-US" sz="4000" b="1" spc="-65" dirty="0">
                <a:solidFill>
                  <a:srgbClr val="FFFFFF"/>
                </a:solidFill>
                <a:latin typeface="Avenir Next LT Pro Demi" panose="020B0504020202020204" pitchFamily="34" charset="77"/>
                <a:cs typeface="Segoe UI"/>
              </a:rPr>
            </a:br>
            <a:r>
              <a:rPr lang="en-US" sz="4000" b="1" spc="-65" dirty="0">
                <a:solidFill>
                  <a:srgbClr val="FFFFFF"/>
                </a:solidFill>
                <a:latin typeface="Avenir Next LT Pro Demi" panose="020B0504020202020204" pitchFamily="34" charset="77"/>
                <a:cs typeface="Segoe UI"/>
              </a:rPr>
              <a:t>environmental sustainability. ” </a:t>
            </a:r>
            <a:endParaRPr sz="4000" b="1" dirty="0">
              <a:latin typeface="Avenir Next LT Pro Demi" panose="020B0504020202020204" pitchFamily="34" charset="77"/>
              <a:cs typeface="Segoe UI"/>
            </a:endParaRPr>
          </a:p>
        </p:txBody>
      </p:sp>
    </p:spTree>
    <p:extLst>
      <p:ext uri="{BB962C8B-B14F-4D97-AF65-F5344CB8AC3E}">
        <p14:creationId xmlns:p14="http://schemas.microsoft.com/office/powerpoint/2010/main" val="26594080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77.jpg"/>
          <p:cNvPicPr>
            <a:picLocks noChangeAspect="1"/>
          </p:cNvPicPr>
          <p:nvPr/>
        </p:nvPicPr>
        <p:blipFill rotWithShape="1">
          <a:blip r:embed="rId3" cstate="email">
            <a:extLst>
              <a:ext uri="{28A0092B-C50C-407E-A947-70E740481C1C}">
                <a14:useLocalDpi xmlns:a14="http://schemas.microsoft.com/office/drawing/2010/main"/>
              </a:ext>
            </a:extLst>
          </a:blip>
          <a:srcRect l="8679" t="6631" r="7199" b="16902"/>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04159401-C151-597E-6AD2-C7E90B292CFE}"/>
              </a:ext>
            </a:extLst>
          </p:cNvPr>
          <p:cNvSpPr>
            <a:spLocks noGrp="1"/>
          </p:cNvSpPr>
          <p:nvPr>
            <p:ph type="subTitle" idx="1"/>
          </p:nvPr>
        </p:nvSpPr>
        <p:spPr/>
        <p:txBody>
          <a:bodyPr/>
          <a:lstStyle/>
          <a:p>
            <a:r>
              <a:rPr lang="en-GB" dirty="0"/>
              <a:t>Wamkelekile – the warmest welcome</a:t>
            </a:r>
          </a:p>
        </p:txBody>
      </p:sp>
    </p:spTree>
    <p:extLst>
      <p:ext uri="{BB962C8B-B14F-4D97-AF65-F5344CB8AC3E}">
        <p14:creationId xmlns:p14="http://schemas.microsoft.com/office/powerpoint/2010/main" val="36421041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around a table with wine glasses&#10;&#10;Description automatically generated with medium confidence">
            <a:extLst>
              <a:ext uri="{FF2B5EF4-FFF2-40B4-BE49-F238E27FC236}">
                <a16:creationId xmlns:a16="http://schemas.microsoft.com/office/drawing/2014/main" id="{CA942356-2939-CA43-93D4-E614E18577A5}"/>
              </a:ext>
            </a:extLst>
          </p:cNvPr>
          <p:cNvPicPr>
            <a:picLocks noChangeAspect="1"/>
          </p:cNvPicPr>
          <p:nvPr/>
        </p:nvPicPr>
        <p:blipFill>
          <a:blip r:embed="rId3"/>
          <a:srcRect l="1037" r="3130"/>
          <a:stretch>
            <a:fillRect/>
          </a:stretch>
        </p:blipFill>
        <p:spPr>
          <a:xfrm>
            <a:off x="611188" y="365333"/>
            <a:ext cx="7921625" cy="5403642"/>
          </a:xfrm>
          <a:prstGeom prst="rect">
            <a:avLst/>
          </a:prstGeom>
        </p:spPr>
      </p:pic>
      <p:sp>
        <p:nvSpPr>
          <p:cNvPr id="2" name="Subtitle 1">
            <a:extLst>
              <a:ext uri="{FF2B5EF4-FFF2-40B4-BE49-F238E27FC236}">
                <a16:creationId xmlns:a16="http://schemas.microsoft.com/office/drawing/2014/main" id="{D2C4942B-06F8-7674-7321-CC2382CC5F2F}"/>
              </a:ext>
            </a:extLst>
          </p:cNvPr>
          <p:cNvSpPr>
            <a:spLocks noGrp="1"/>
          </p:cNvSpPr>
          <p:nvPr>
            <p:ph type="subTitle" idx="1"/>
          </p:nvPr>
        </p:nvSpPr>
        <p:spPr/>
        <p:txBody>
          <a:bodyPr/>
          <a:lstStyle/>
          <a:p>
            <a:r>
              <a:rPr lang="en-GB" dirty="0"/>
              <a:t>Our wines are as diverse as our people – </a:t>
            </a:r>
            <a:br>
              <a:rPr lang="en-GB" dirty="0"/>
            </a:br>
            <a:r>
              <a:rPr lang="en-GB" dirty="0"/>
              <a:t>we make up a cultural and ethnic rainbow</a:t>
            </a:r>
          </a:p>
        </p:txBody>
      </p:sp>
    </p:spTree>
    <p:extLst>
      <p:ext uri="{BB962C8B-B14F-4D97-AF65-F5344CB8AC3E}">
        <p14:creationId xmlns:p14="http://schemas.microsoft.com/office/powerpoint/2010/main" val="42347855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877BAD-F977-75F8-2089-ECD37B3C73F6}"/>
              </a:ext>
            </a:extLst>
          </p:cNvPr>
          <p:cNvPicPr>
            <a:picLocks noChangeAspect="1"/>
          </p:cNvPicPr>
          <p:nvPr/>
        </p:nvPicPr>
        <p:blipFill>
          <a:blip r:embed="rId3"/>
          <a:srcRect t="10625" b="10625"/>
          <a:stretch/>
        </p:blipFill>
        <p:spPr>
          <a:xfrm>
            <a:off x="-2" y="368300"/>
            <a:ext cx="9144000" cy="5400675"/>
          </a:xfrm>
          <a:prstGeom prst="rect">
            <a:avLst/>
          </a:prstGeom>
        </p:spPr>
      </p:pic>
      <p:pic>
        <p:nvPicPr>
          <p:cNvPr id="3" name="Picture 2" descr="a79.jpg"/>
          <p:cNvPicPr>
            <a:picLocks noChangeAspect="1"/>
          </p:cNvPicPr>
          <p:nvPr/>
        </p:nvPicPr>
        <p:blipFill>
          <a:blip r:embed="rId4" cstate="email">
            <a:extLst>
              <a:ext uri="{28A0092B-C50C-407E-A947-70E740481C1C}">
                <a14:useLocalDpi xmlns:a14="http://schemas.microsoft.com/office/drawing/2010/main"/>
              </a:ext>
            </a:extLst>
          </a:blip>
          <a:srcRect l="16567" t="6622" r="17833" b="17778"/>
          <a:stretch>
            <a:fillRect/>
          </a:stretch>
        </p:blipFill>
        <p:spPr>
          <a:xfrm>
            <a:off x="1438274" y="368300"/>
            <a:ext cx="6248401" cy="5400675"/>
          </a:xfrm>
          <a:prstGeom prst="rect">
            <a:avLst/>
          </a:prstGeom>
        </p:spPr>
      </p:pic>
      <p:sp>
        <p:nvSpPr>
          <p:cNvPr id="2" name="Subtitle 1">
            <a:extLst>
              <a:ext uri="{FF2B5EF4-FFF2-40B4-BE49-F238E27FC236}">
                <a16:creationId xmlns:a16="http://schemas.microsoft.com/office/drawing/2014/main" id="{0213C315-CAA0-A43C-FD90-4FDDB2B860D0}"/>
              </a:ext>
            </a:extLst>
          </p:cNvPr>
          <p:cNvSpPr>
            <a:spLocks noGrp="1"/>
          </p:cNvSpPr>
          <p:nvPr>
            <p:ph type="subTitle" idx="1"/>
          </p:nvPr>
        </p:nvSpPr>
        <p:spPr/>
        <p:txBody>
          <a:bodyPr/>
          <a:lstStyle/>
          <a:p>
            <a:r>
              <a:rPr lang="en-GB" dirty="0"/>
              <a:t>Extraordinary people</a:t>
            </a:r>
          </a:p>
        </p:txBody>
      </p:sp>
    </p:spTree>
    <p:extLst>
      <p:ext uri="{BB962C8B-B14F-4D97-AF65-F5344CB8AC3E}">
        <p14:creationId xmlns:p14="http://schemas.microsoft.com/office/powerpoint/2010/main" val="22820636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80.jpg"/>
          <p:cNvPicPr>
            <a:picLocks noChangeAspect="1"/>
          </p:cNvPicPr>
          <p:nvPr/>
        </p:nvPicPr>
        <p:blipFill>
          <a:blip r:embed="rId3" cstate="email">
            <a:extLst>
              <a:ext uri="{28A0092B-C50C-407E-A947-70E740481C1C}">
                <a14:useLocalDpi xmlns:a14="http://schemas.microsoft.com/office/drawing/2010/main"/>
              </a:ext>
            </a:extLst>
          </a:blip>
          <a:srcRect l="7595" t="6315" r="8000" b="16960"/>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B07141AA-6F9F-9A49-5609-251DA19275E9}"/>
              </a:ext>
            </a:extLst>
          </p:cNvPr>
          <p:cNvSpPr>
            <a:spLocks noGrp="1"/>
          </p:cNvSpPr>
          <p:nvPr>
            <p:ph type="subTitle" idx="1"/>
          </p:nvPr>
        </p:nvSpPr>
        <p:spPr/>
        <p:txBody>
          <a:bodyPr/>
          <a:lstStyle/>
          <a:p>
            <a:r>
              <a:rPr lang="en-GB" dirty="0"/>
              <a:t>Nobel laureates – Peace Prize winners</a:t>
            </a:r>
          </a:p>
        </p:txBody>
      </p:sp>
    </p:spTree>
    <p:extLst>
      <p:ext uri="{BB962C8B-B14F-4D97-AF65-F5344CB8AC3E}">
        <p14:creationId xmlns:p14="http://schemas.microsoft.com/office/powerpoint/2010/main" val="4308826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81.jpg"/>
          <p:cNvPicPr>
            <a:picLocks noChangeAspect="1"/>
          </p:cNvPicPr>
          <p:nvPr/>
        </p:nvPicPr>
        <p:blipFill>
          <a:blip r:embed="rId3" cstate="email">
            <a:extLst>
              <a:ext uri="{28A0092B-C50C-407E-A947-70E740481C1C}">
                <a14:useLocalDpi xmlns:a14="http://schemas.microsoft.com/office/drawing/2010/main"/>
              </a:ext>
            </a:extLst>
          </a:blip>
          <a:srcRect l="10804" t="8615" r="9443" b="18889"/>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9BDF82B0-9650-A7CA-D404-1DD145A520F4}"/>
              </a:ext>
            </a:extLst>
          </p:cNvPr>
          <p:cNvSpPr>
            <a:spLocks noGrp="1"/>
          </p:cNvSpPr>
          <p:nvPr>
            <p:ph type="subTitle" idx="1"/>
          </p:nvPr>
        </p:nvSpPr>
        <p:spPr/>
        <p:txBody>
          <a:bodyPr/>
          <a:lstStyle/>
          <a:p>
            <a:r>
              <a:rPr lang="en-GB" dirty="0"/>
              <a:t>Ubuntu</a:t>
            </a:r>
          </a:p>
        </p:txBody>
      </p:sp>
    </p:spTree>
    <p:extLst>
      <p:ext uri="{BB962C8B-B14F-4D97-AF65-F5344CB8AC3E}">
        <p14:creationId xmlns:p14="http://schemas.microsoft.com/office/powerpoint/2010/main" val="34801796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82.jpg"/>
          <p:cNvPicPr>
            <a:picLocks noChangeAspect="1"/>
          </p:cNvPicPr>
          <p:nvPr/>
        </p:nvPicPr>
        <p:blipFill>
          <a:blip r:embed="rId3" cstate="email">
            <a:extLst>
              <a:ext uri="{28A0092B-C50C-407E-A947-70E740481C1C}">
                <a14:useLocalDpi xmlns:a14="http://schemas.microsoft.com/office/drawing/2010/main"/>
              </a:ext>
            </a:extLst>
          </a:blip>
          <a:srcRect l="8159" t="6789" r="8060" b="17052"/>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81392D27-4652-5C10-BEEF-773E5F13D7E2}"/>
              </a:ext>
            </a:extLst>
          </p:cNvPr>
          <p:cNvSpPr>
            <a:spLocks noGrp="1"/>
          </p:cNvSpPr>
          <p:nvPr>
            <p:ph type="subTitle" idx="1"/>
          </p:nvPr>
        </p:nvSpPr>
        <p:spPr/>
        <p:txBody>
          <a:bodyPr/>
          <a:lstStyle/>
          <a:p>
            <a:r>
              <a:rPr lang="en-GB" dirty="0"/>
              <a:t>Cape cuisine</a:t>
            </a:r>
          </a:p>
        </p:txBody>
      </p:sp>
    </p:spTree>
    <p:extLst>
      <p:ext uri="{BB962C8B-B14F-4D97-AF65-F5344CB8AC3E}">
        <p14:creationId xmlns:p14="http://schemas.microsoft.com/office/powerpoint/2010/main" val="18981176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83.jpg"/>
          <p:cNvPicPr>
            <a:picLocks noChangeAspect="1"/>
          </p:cNvPicPr>
          <p:nvPr/>
        </p:nvPicPr>
        <p:blipFill>
          <a:blip r:embed="rId3" cstate="email">
            <a:extLst>
              <a:ext uri="{28A0092B-C50C-407E-A947-70E740481C1C}">
                <a14:useLocalDpi xmlns:a14="http://schemas.microsoft.com/office/drawing/2010/main"/>
              </a:ext>
            </a:extLst>
          </a:blip>
          <a:srcRect l="8509" t="6988" r="8509" b="17580"/>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EFE35A45-4FB3-4B4B-DEE4-208FC634DC71}"/>
              </a:ext>
            </a:extLst>
          </p:cNvPr>
          <p:cNvSpPr>
            <a:spLocks noGrp="1"/>
          </p:cNvSpPr>
          <p:nvPr>
            <p:ph type="subTitle" idx="1"/>
          </p:nvPr>
        </p:nvSpPr>
        <p:spPr/>
        <p:txBody>
          <a:bodyPr/>
          <a:lstStyle/>
          <a:p>
            <a:r>
              <a:rPr lang="en-GB" dirty="0"/>
              <a:t>Braai (barbeque)</a:t>
            </a:r>
          </a:p>
        </p:txBody>
      </p:sp>
    </p:spTree>
    <p:extLst>
      <p:ext uri="{BB962C8B-B14F-4D97-AF65-F5344CB8AC3E}">
        <p14:creationId xmlns:p14="http://schemas.microsoft.com/office/powerpoint/2010/main" val="12044811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85.jpg">
            <a:extLst>
              <a:ext uri="{FF2B5EF4-FFF2-40B4-BE49-F238E27FC236}">
                <a16:creationId xmlns:a16="http://schemas.microsoft.com/office/drawing/2014/main" id="{6C3988C6-3081-9107-8AF4-EE516774036E}"/>
              </a:ext>
            </a:extLst>
          </p:cNvPr>
          <p:cNvPicPr>
            <a:picLocks noChangeAspect="1"/>
          </p:cNvPicPr>
          <p:nvPr/>
        </p:nvPicPr>
        <p:blipFill>
          <a:blip r:embed="rId3">
            <a:extLst>
              <a:ext uri="{28A0092B-C50C-407E-A947-70E740481C1C}">
                <a14:useLocalDpi xmlns:a14="http://schemas.microsoft.com/office/drawing/2010/main" val="0"/>
              </a:ext>
            </a:extLst>
          </a:blip>
          <a:srcRect l="6684" t="5370" r="6684" b="15880"/>
          <a:stretch>
            <a:fillRect/>
          </a:stretch>
        </p:blipFill>
        <p:spPr>
          <a:xfrm>
            <a:off x="611188" y="368300"/>
            <a:ext cx="7921625" cy="5400675"/>
          </a:xfrm>
          <a:prstGeom prst="rect">
            <a:avLst/>
          </a:prstGeom>
        </p:spPr>
      </p:pic>
      <p:pic>
        <p:nvPicPr>
          <p:cNvPr id="7" name="Picture 6" descr="A picture containing company name&#10;&#10;Description automatically generated">
            <a:extLst>
              <a:ext uri="{FF2B5EF4-FFF2-40B4-BE49-F238E27FC236}">
                <a16:creationId xmlns:a16="http://schemas.microsoft.com/office/drawing/2014/main" id="{460E43A5-5D37-0049-A6B8-7CDE3698A3E7}"/>
              </a:ext>
            </a:extLst>
          </p:cNvPr>
          <p:cNvPicPr>
            <a:picLocks noChangeAspect="1"/>
          </p:cNvPicPr>
          <p:nvPr/>
        </p:nvPicPr>
        <p:blipFill>
          <a:blip r:embed="rId4"/>
          <a:stretch>
            <a:fillRect/>
          </a:stretch>
        </p:blipFill>
        <p:spPr>
          <a:xfrm>
            <a:off x="5452495" y="260805"/>
            <a:ext cx="3080318" cy="729009"/>
          </a:xfrm>
          <a:prstGeom prst="rect">
            <a:avLst/>
          </a:prstGeom>
        </p:spPr>
      </p:pic>
      <p:sp>
        <p:nvSpPr>
          <p:cNvPr id="5" name="Subtitle 4">
            <a:extLst>
              <a:ext uri="{FF2B5EF4-FFF2-40B4-BE49-F238E27FC236}">
                <a16:creationId xmlns:a16="http://schemas.microsoft.com/office/drawing/2014/main" id="{356F88FA-C059-D957-DE6B-0D9B8F888C1B}"/>
              </a:ext>
            </a:extLst>
          </p:cNvPr>
          <p:cNvSpPr>
            <a:spLocks noGrp="1"/>
          </p:cNvSpPr>
          <p:nvPr>
            <p:ph type="subTitle" idx="1"/>
          </p:nvPr>
        </p:nvSpPr>
        <p:spPr/>
        <p:txBody>
          <a:bodyPr/>
          <a:lstStyle/>
          <a:p>
            <a:r>
              <a:rPr lang="en-GB" dirty="0"/>
              <a:t>Wine Tourism – www.greatwinecapitals.com</a:t>
            </a:r>
          </a:p>
          <a:p>
            <a:endParaRPr lang="en-GB" dirty="0"/>
          </a:p>
        </p:txBody>
      </p:sp>
    </p:spTree>
    <p:extLst>
      <p:ext uri="{BB962C8B-B14F-4D97-AF65-F5344CB8AC3E}">
        <p14:creationId xmlns:p14="http://schemas.microsoft.com/office/powerpoint/2010/main" val="33573507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85.jpg"/>
          <p:cNvPicPr>
            <a:picLocks noChangeAspect="1"/>
          </p:cNvPicPr>
          <p:nvPr/>
        </p:nvPicPr>
        <p:blipFill>
          <a:blip r:embed="rId3" cstate="email">
            <a:extLst>
              <a:ext uri="{28A0092B-C50C-407E-A947-70E740481C1C}">
                <a14:useLocalDpi xmlns:a14="http://schemas.microsoft.com/office/drawing/2010/main"/>
              </a:ext>
            </a:extLst>
          </a:blip>
          <a:srcRect l="7834" t="7566" r="9346" b="17151"/>
          <a:stretch>
            <a:fillRect/>
          </a:stretch>
        </p:blipFill>
        <p:spPr>
          <a:xfrm>
            <a:off x="611187" y="368300"/>
            <a:ext cx="7921625" cy="5400675"/>
          </a:xfrm>
          <a:prstGeom prst="rect">
            <a:avLst/>
          </a:prstGeom>
        </p:spPr>
      </p:pic>
      <p:sp>
        <p:nvSpPr>
          <p:cNvPr id="4" name="Subtitle 3">
            <a:extLst>
              <a:ext uri="{FF2B5EF4-FFF2-40B4-BE49-F238E27FC236}">
                <a16:creationId xmlns:a16="http://schemas.microsoft.com/office/drawing/2014/main" id="{D6D81872-1C4D-2FA9-463F-99AE482911B6}"/>
              </a:ext>
            </a:extLst>
          </p:cNvPr>
          <p:cNvSpPr>
            <a:spLocks noGrp="1"/>
          </p:cNvSpPr>
          <p:nvPr>
            <p:ph type="subTitle" idx="1"/>
          </p:nvPr>
        </p:nvSpPr>
        <p:spPr/>
        <p:txBody>
          <a:bodyPr/>
          <a:lstStyle/>
          <a:p>
            <a:r>
              <a:rPr lang="en-GB" dirty="0"/>
              <a:t>Wild game</a:t>
            </a:r>
          </a:p>
        </p:txBody>
      </p:sp>
    </p:spTree>
    <p:extLst>
      <p:ext uri="{BB962C8B-B14F-4D97-AF65-F5344CB8AC3E}">
        <p14:creationId xmlns:p14="http://schemas.microsoft.com/office/powerpoint/2010/main" val="16722955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86.jpg"/>
          <p:cNvPicPr>
            <a:picLocks noChangeAspect="1"/>
          </p:cNvPicPr>
          <p:nvPr/>
        </p:nvPicPr>
        <p:blipFill>
          <a:blip r:embed="rId3" cstate="email">
            <a:extLst>
              <a:ext uri="{28A0092B-C50C-407E-A947-70E740481C1C}">
                <a14:useLocalDpi xmlns:a14="http://schemas.microsoft.com/office/drawing/2010/main"/>
              </a:ext>
            </a:extLst>
          </a:blip>
          <a:srcRect l="8763" t="6879" r="11053" b="20232"/>
          <a:stretch>
            <a:fillRect/>
          </a:stretch>
        </p:blipFill>
        <p:spPr>
          <a:xfrm>
            <a:off x="611188" y="368300"/>
            <a:ext cx="7921625" cy="5400675"/>
          </a:xfrm>
          <a:prstGeom prst="rect">
            <a:avLst/>
          </a:prstGeom>
        </p:spPr>
      </p:pic>
      <p:sp>
        <p:nvSpPr>
          <p:cNvPr id="4" name="Subtitle 3">
            <a:extLst>
              <a:ext uri="{FF2B5EF4-FFF2-40B4-BE49-F238E27FC236}">
                <a16:creationId xmlns:a16="http://schemas.microsoft.com/office/drawing/2014/main" id="{A849EAFB-23E1-68ED-0879-B1E99B7F1891}"/>
              </a:ext>
            </a:extLst>
          </p:cNvPr>
          <p:cNvSpPr>
            <a:spLocks noGrp="1"/>
          </p:cNvSpPr>
          <p:nvPr>
            <p:ph type="subTitle" idx="1"/>
          </p:nvPr>
        </p:nvSpPr>
        <p:spPr/>
        <p:txBody>
          <a:bodyPr/>
          <a:lstStyle/>
          <a:p>
            <a:r>
              <a:rPr lang="en-GB" dirty="0"/>
              <a:t>The Cape Leopard Trust</a:t>
            </a:r>
          </a:p>
        </p:txBody>
      </p:sp>
      <p:sp>
        <p:nvSpPr>
          <p:cNvPr id="5" name="TextBox 4">
            <a:extLst>
              <a:ext uri="{FF2B5EF4-FFF2-40B4-BE49-F238E27FC236}">
                <a16:creationId xmlns:a16="http://schemas.microsoft.com/office/drawing/2014/main" id="{5D0E9FEA-4969-84AB-6CFF-F037A3D5CC92}"/>
              </a:ext>
            </a:extLst>
          </p:cNvPr>
          <p:cNvSpPr txBox="1"/>
          <p:nvPr/>
        </p:nvSpPr>
        <p:spPr>
          <a:xfrm>
            <a:off x="6419467" y="5537380"/>
            <a:ext cx="2113346" cy="123111"/>
          </a:xfrm>
          <a:prstGeom prst="rect">
            <a:avLst/>
          </a:prstGeom>
          <a:noFill/>
        </p:spPr>
        <p:txBody>
          <a:bodyPr wrap="square" lIns="0" tIns="0" rIns="0" bIns="0" rtlCol="0" anchor="ctr">
            <a:spAutoFit/>
          </a:bodyPr>
          <a:lstStyle/>
          <a:p>
            <a:r>
              <a:rPr lang="en-US" sz="800" dirty="0">
                <a:solidFill>
                  <a:schemeClr val="bg1"/>
                </a:solidFill>
                <a:effectLst>
                  <a:outerShdw blurRad="50800" dist="38100" dir="8100000" algn="tr" rotWithShape="0">
                    <a:prstClr val="black">
                      <a:alpha val="40000"/>
                    </a:prstClr>
                  </a:outerShdw>
                </a:effectLst>
                <a:latin typeface="Avenir Next LT Pro" panose="020B0504020202020204" pitchFamily="34" charset="77"/>
                <a:cs typeface="Myriad Pro Light"/>
              </a:rPr>
              <a:t>Image courtesy of The Cape Leopard Trust</a:t>
            </a:r>
          </a:p>
        </p:txBody>
      </p:sp>
    </p:spTree>
    <p:extLst>
      <p:ext uri="{BB962C8B-B14F-4D97-AF65-F5344CB8AC3E}">
        <p14:creationId xmlns:p14="http://schemas.microsoft.com/office/powerpoint/2010/main" val="22005245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87.jpg"/>
          <p:cNvPicPr>
            <a:picLocks noChangeAspect="1"/>
          </p:cNvPicPr>
          <p:nvPr/>
        </p:nvPicPr>
        <p:blipFill>
          <a:blip r:embed="rId3" cstate="email">
            <a:extLst>
              <a:ext uri="{28A0092B-C50C-407E-A947-70E740481C1C}">
                <a14:useLocalDpi xmlns:a14="http://schemas.microsoft.com/office/drawing/2010/main"/>
              </a:ext>
            </a:extLst>
          </a:blip>
          <a:srcRect l="8274" t="7011" r="8470" b="17308"/>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2C2B69EA-9C89-7B13-E716-2F2DCB833A1A}"/>
              </a:ext>
            </a:extLst>
          </p:cNvPr>
          <p:cNvSpPr>
            <a:spLocks noGrp="1"/>
          </p:cNvSpPr>
          <p:nvPr>
            <p:ph type="subTitle" idx="1"/>
          </p:nvPr>
        </p:nvSpPr>
        <p:spPr/>
        <p:txBody>
          <a:bodyPr/>
          <a:lstStyle/>
          <a:p>
            <a:r>
              <a:rPr lang="en-GB" dirty="0"/>
              <a:t>V&amp;A Waterfont</a:t>
            </a:r>
          </a:p>
        </p:txBody>
      </p:sp>
    </p:spTree>
    <p:extLst>
      <p:ext uri="{BB962C8B-B14F-4D97-AF65-F5344CB8AC3E}">
        <p14:creationId xmlns:p14="http://schemas.microsoft.com/office/powerpoint/2010/main" val="32995775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88.jpg"/>
          <p:cNvPicPr>
            <a:picLocks noChangeAspect="1"/>
          </p:cNvPicPr>
          <p:nvPr/>
        </p:nvPicPr>
        <p:blipFill>
          <a:blip r:embed="rId3" cstate="email">
            <a:extLst>
              <a:ext uri="{28A0092B-C50C-407E-A947-70E740481C1C}">
                <a14:useLocalDpi xmlns:a14="http://schemas.microsoft.com/office/drawing/2010/main"/>
              </a:ext>
            </a:extLst>
          </a:blip>
          <a:srcRect l="9438" t="7782" r="7527" b="16736"/>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BCCAA021-2E0B-CFD2-8A54-34A9257711CA}"/>
              </a:ext>
            </a:extLst>
          </p:cNvPr>
          <p:cNvSpPr>
            <a:spLocks noGrp="1"/>
          </p:cNvSpPr>
          <p:nvPr>
            <p:ph type="subTitle" idx="1"/>
          </p:nvPr>
        </p:nvSpPr>
        <p:spPr/>
        <p:txBody>
          <a:bodyPr/>
          <a:lstStyle/>
          <a:p>
            <a:r>
              <a:rPr lang="en-GB" dirty="0"/>
              <a:t>Fine restaurants at wineries</a:t>
            </a:r>
          </a:p>
        </p:txBody>
      </p:sp>
    </p:spTree>
    <p:extLst>
      <p:ext uri="{BB962C8B-B14F-4D97-AF65-F5344CB8AC3E}">
        <p14:creationId xmlns:p14="http://schemas.microsoft.com/office/powerpoint/2010/main" val="27606881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89.jpg"/>
          <p:cNvPicPr>
            <a:picLocks noChangeAspect="1"/>
          </p:cNvPicPr>
          <p:nvPr/>
        </p:nvPicPr>
        <p:blipFill>
          <a:blip r:embed="rId3" cstate="email">
            <a:extLst>
              <a:ext uri="{28A0092B-C50C-407E-A947-70E740481C1C}">
                <a14:useLocalDpi xmlns:a14="http://schemas.microsoft.com/office/drawing/2010/main"/>
              </a:ext>
            </a:extLst>
          </a:blip>
          <a:srcRect l="7845" t="7273" r="8540" b="16720"/>
          <a:stretch>
            <a:fillRect/>
          </a:stretch>
        </p:blipFill>
        <p:spPr>
          <a:xfrm>
            <a:off x="611188" y="368300"/>
            <a:ext cx="7921625" cy="5400675"/>
          </a:xfrm>
          <a:prstGeom prst="rect">
            <a:avLst/>
          </a:prstGeom>
        </p:spPr>
      </p:pic>
      <p:sp>
        <p:nvSpPr>
          <p:cNvPr id="3" name="Subtitle 2">
            <a:extLst>
              <a:ext uri="{FF2B5EF4-FFF2-40B4-BE49-F238E27FC236}">
                <a16:creationId xmlns:a16="http://schemas.microsoft.com/office/drawing/2014/main" id="{690753FC-2F80-F949-E21D-B6AE18721631}"/>
              </a:ext>
            </a:extLst>
          </p:cNvPr>
          <p:cNvSpPr>
            <a:spLocks noGrp="1"/>
          </p:cNvSpPr>
          <p:nvPr>
            <p:ph type="subTitle" idx="1"/>
          </p:nvPr>
        </p:nvSpPr>
        <p:spPr/>
        <p:txBody>
          <a:bodyPr/>
          <a:lstStyle/>
          <a:p>
            <a:r>
              <a:rPr lang="en-GB" dirty="0"/>
              <a:t>Camps Bay</a:t>
            </a:r>
          </a:p>
        </p:txBody>
      </p:sp>
    </p:spTree>
    <p:extLst>
      <p:ext uri="{BB962C8B-B14F-4D97-AF65-F5344CB8AC3E}">
        <p14:creationId xmlns:p14="http://schemas.microsoft.com/office/powerpoint/2010/main" val="37759644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0.jpg"/>
          <p:cNvPicPr>
            <a:picLocks noChangeAspect="1"/>
          </p:cNvPicPr>
          <p:nvPr/>
        </p:nvPicPr>
        <p:blipFill>
          <a:blip r:embed="rId3" cstate="email">
            <a:extLst>
              <a:ext uri="{28A0092B-C50C-407E-A947-70E740481C1C}">
                <a14:useLocalDpi xmlns:a14="http://schemas.microsoft.com/office/drawing/2010/main"/>
              </a:ext>
            </a:extLst>
          </a:blip>
          <a:srcRect l="8285" t="6408" r="7683" b="17203"/>
          <a:stretch>
            <a:fillRect/>
          </a:stretch>
        </p:blipFill>
        <p:spPr>
          <a:xfrm>
            <a:off x="611188" y="368300"/>
            <a:ext cx="7921625" cy="5400675"/>
          </a:xfrm>
          <a:prstGeom prst="rect">
            <a:avLst/>
          </a:prstGeom>
        </p:spPr>
      </p:pic>
      <p:sp>
        <p:nvSpPr>
          <p:cNvPr id="6" name="Subtitle 5">
            <a:extLst>
              <a:ext uri="{FF2B5EF4-FFF2-40B4-BE49-F238E27FC236}">
                <a16:creationId xmlns:a16="http://schemas.microsoft.com/office/drawing/2014/main" id="{FF342A1E-F76A-AD23-B537-7D1D3FD9241F}"/>
              </a:ext>
            </a:extLst>
          </p:cNvPr>
          <p:cNvSpPr>
            <a:spLocks noGrp="1"/>
          </p:cNvSpPr>
          <p:nvPr>
            <p:ph type="subTitle" idx="1"/>
          </p:nvPr>
        </p:nvSpPr>
        <p:spPr/>
        <p:txBody>
          <a:bodyPr/>
          <a:lstStyle/>
          <a:p>
            <a:r>
              <a:rPr lang="en-GB" dirty="0"/>
              <a:t>Boulders Beach</a:t>
            </a:r>
          </a:p>
        </p:txBody>
      </p:sp>
    </p:spTree>
    <p:extLst>
      <p:ext uri="{BB962C8B-B14F-4D97-AF65-F5344CB8AC3E}">
        <p14:creationId xmlns:p14="http://schemas.microsoft.com/office/powerpoint/2010/main" val="9960586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2096D-B527-A48C-D487-FF9298977E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B3FBBF8-CBAA-DB33-F9DF-479D76740F18}"/>
              </a:ext>
            </a:extLst>
          </p:cNvPr>
          <p:cNvPicPr>
            <a:picLocks noChangeAspect="1"/>
          </p:cNvPicPr>
          <p:nvPr/>
        </p:nvPicPr>
        <p:blipFill>
          <a:blip r:embed="rId3"/>
          <a:srcRect/>
          <a:stretch/>
        </p:blipFill>
        <p:spPr>
          <a:xfrm>
            <a:off x="-2" y="-2"/>
            <a:ext cx="9144000" cy="6858000"/>
          </a:xfrm>
          <a:prstGeom prst="rect">
            <a:avLst/>
          </a:prstGeom>
        </p:spPr>
      </p:pic>
      <p:sp>
        <p:nvSpPr>
          <p:cNvPr id="4" name="object 20">
            <a:extLst>
              <a:ext uri="{FF2B5EF4-FFF2-40B4-BE49-F238E27FC236}">
                <a16:creationId xmlns:a16="http://schemas.microsoft.com/office/drawing/2014/main" id="{9FEEE1CE-273A-ED94-F02C-63F22B2BF19B}"/>
              </a:ext>
            </a:extLst>
          </p:cNvPr>
          <p:cNvSpPr txBox="1"/>
          <p:nvPr/>
        </p:nvSpPr>
        <p:spPr>
          <a:xfrm>
            <a:off x="22860" y="2520200"/>
            <a:ext cx="9121140" cy="1862048"/>
          </a:xfrm>
          <a:prstGeom prst="rect">
            <a:avLst/>
          </a:prstGeom>
        </p:spPr>
        <p:txBody>
          <a:bodyPr vert="horz" wrap="square" lIns="0" tIns="15240" rIns="0" bIns="0" rtlCol="0">
            <a:spAutoFit/>
          </a:bodyPr>
          <a:lstStyle/>
          <a:p>
            <a:pPr algn="ctr">
              <a:lnSpc>
                <a:spcPct val="100000"/>
              </a:lnSpc>
              <a:spcBef>
                <a:spcPts val="120"/>
              </a:spcBef>
            </a:pPr>
            <a:r>
              <a:rPr lang="en-US" sz="4000" b="1" spc="-65" dirty="0">
                <a:solidFill>
                  <a:srgbClr val="FFFFFF"/>
                </a:solidFill>
                <a:latin typeface="Avenir Next LT Pro Demi" panose="020B0504020202020204" pitchFamily="34" charset="77"/>
                <a:cs typeface="Segoe UI"/>
              </a:rPr>
              <a:t>“</a:t>
            </a:r>
            <a:r>
              <a:rPr lang="en-US" sz="4000" spc="-65" dirty="0">
                <a:solidFill>
                  <a:srgbClr val="FFFFFF"/>
                </a:solidFill>
                <a:latin typeface="Avenir Next LT Pro" panose="020B0504020202020204" pitchFamily="34" charset="77"/>
                <a:cs typeface="Segoe UI"/>
              </a:rPr>
              <a:t>South African wines are </a:t>
            </a:r>
            <a:br>
              <a:rPr lang="en-US" sz="4000" spc="-65" dirty="0">
                <a:solidFill>
                  <a:srgbClr val="FFFFFF"/>
                </a:solidFill>
                <a:latin typeface="Avenir Next LT Pro" panose="020B0504020202020204" pitchFamily="34" charset="77"/>
                <a:cs typeface="Segoe UI"/>
              </a:rPr>
            </a:br>
            <a:r>
              <a:rPr lang="en-US" sz="4000" spc="-65" dirty="0">
                <a:solidFill>
                  <a:srgbClr val="FFFFFF"/>
                </a:solidFill>
                <a:latin typeface="Avenir Next LT Pro" panose="020B0504020202020204" pitchFamily="34" charset="77"/>
                <a:cs typeface="Segoe UI"/>
              </a:rPr>
              <a:t>wines to enjoy because we </a:t>
            </a:r>
            <a:br>
              <a:rPr lang="en-US" sz="4000" spc="-65" dirty="0">
                <a:solidFill>
                  <a:srgbClr val="FFFFFF"/>
                </a:solidFill>
                <a:latin typeface="Avenir Next LT Pro" panose="020B0504020202020204" pitchFamily="34" charset="77"/>
                <a:cs typeface="Segoe UI"/>
              </a:rPr>
            </a:br>
            <a:r>
              <a:rPr lang="en-US" sz="4000" spc="-65" dirty="0">
                <a:solidFill>
                  <a:srgbClr val="FFFFFF"/>
                </a:solidFill>
                <a:latin typeface="Avenir Next LT Pro" panose="020B0504020202020204" pitchFamily="34" charset="77"/>
                <a:cs typeface="Segoe UI"/>
              </a:rPr>
              <a:t>understand that </a:t>
            </a:r>
            <a:r>
              <a:rPr lang="en-US" sz="4000" b="1" spc="-65" dirty="0">
                <a:solidFill>
                  <a:srgbClr val="FFFFFF"/>
                </a:solidFill>
                <a:latin typeface="Avenir Next LT Pro Demi" panose="020B0504020202020204" pitchFamily="34" charset="77"/>
                <a:cs typeface="Segoe UI"/>
              </a:rPr>
              <a:t>life is good.” </a:t>
            </a:r>
            <a:endParaRPr sz="4000" b="1" dirty="0">
              <a:latin typeface="Avenir Next LT Pro Demi" panose="020B0504020202020204" pitchFamily="34" charset="77"/>
              <a:cs typeface="Segoe UI"/>
            </a:endParaRPr>
          </a:p>
        </p:txBody>
      </p:sp>
    </p:spTree>
    <p:extLst>
      <p:ext uri="{BB962C8B-B14F-4D97-AF65-F5344CB8AC3E}">
        <p14:creationId xmlns:p14="http://schemas.microsoft.com/office/powerpoint/2010/main" val="21100688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95.jpg"/>
          <p:cNvPicPr>
            <a:picLocks noChangeAspect="1"/>
          </p:cNvPicPr>
          <p:nvPr/>
        </p:nvPicPr>
        <p:blipFill>
          <a:blip r:embed="rId3" cstate="email">
            <a:extLst>
              <a:ext uri="{28A0092B-C50C-407E-A947-70E740481C1C}">
                <a14:useLocalDpi xmlns:a14="http://schemas.microsoft.com/office/drawing/2010/main"/>
              </a:ext>
            </a:extLst>
          </a:blip>
          <a:srcRect l="8285" t="7020" r="8348" b="17199"/>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64910624-0ED5-D0F7-1357-7F26EB104FE7}"/>
              </a:ext>
            </a:extLst>
          </p:cNvPr>
          <p:cNvSpPr>
            <a:spLocks noGrp="1"/>
          </p:cNvSpPr>
          <p:nvPr>
            <p:ph type="subTitle" idx="1"/>
          </p:nvPr>
        </p:nvSpPr>
        <p:spPr/>
        <p:txBody>
          <a:bodyPr/>
          <a:lstStyle/>
          <a:p>
            <a:r>
              <a:rPr lang="en-GB" dirty="0"/>
              <a:t>Statistics</a:t>
            </a:r>
          </a:p>
        </p:txBody>
      </p:sp>
    </p:spTree>
    <p:extLst>
      <p:ext uri="{BB962C8B-B14F-4D97-AF65-F5344CB8AC3E}">
        <p14:creationId xmlns:p14="http://schemas.microsoft.com/office/powerpoint/2010/main" val="39610424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99.jpg"/>
          <p:cNvPicPr>
            <a:picLocks noChangeAspect="1"/>
          </p:cNvPicPr>
          <p:nvPr/>
        </p:nvPicPr>
        <p:blipFill>
          <a:blip r:embed="rId3">
            <a:extLst>
              <a:ext uri="{28A0092B-C50C-407E-A947-70E740481C1C}">
                <a14:useLocalDpi xmlns:a14="http://schemas.microsoft.com/office/drawing/2010/main"/>
              </a:ext>
            </a:extLst>
          </a:blip>
          <a:srcRect l="7985" t="7048" r="8295" b="16869"/>
          <a:stretch>
            <a:fillRect/>
          </a:stretch>
        </p:blipFill>
        <p:spPr>
          <a:xfrm>
            <a:off x="611187" y="368300"/>
            <a:ext cx="7921625" cy="5400675"/>
          </a:xfrm>
          <a:prstGeom prst="rect">
            <a:avLst/>
          </a:prstGeom>
        </p:spPr>
      </p:pic>
      <p:sp>
        <p:nvSpPr>
          <p:cNvPr id="4" name="Subtitle 3">
            <a:extLst>
              <a:ext uri="{FF2B5EF4-FFF2-40B4-BE49-F238E27FC236}">
                <a16:creationId xmlns:a16="http://schemas.microsoft.com/office/drawing/2014/main" id="{620FD8DA-932A-34DE-7A0F-7474D2956191}"/>
              </a:ext>
            </a:extLst>
          </p:cNvPr>
          <p:cNvSpPr>
            <a:spLocks noGrp="1"/>
          </p:cNvSpPr>
          <p:nvPr>
            <p:ph type="subTitle" idx="1"/>
          </p:nvPr>
        </p:nvSpPr>
        <p:spPr/>
        <p:txBody>
          <a:bodyPr>
            <a:normAutofit/>
          </a:bodyPr>
          <a:lstStyle/>
          <a:p>
            <a:r>
              <a:rPr lang="en-GB" dirty="0"/>
              <a:t>South Africa ranks as seventh </a:t>
            </a:r>
            <a:r>
              <a:rPr lang="en-GB" sz="2000" dirty="0">
                <a:latin typeface="Avenir Next LT Pro" panose="020B0504020202020204" pitchFamily="34" charset="77"/>
              </a:rPr>
              <a:t>when it comes to total world production and produces 4.5% of the world’s wine (2025)</a:t>
            </a:r>
          </a:p>
          <a:p>
            <a:endParaRPr lang="en-GB" dirty="0"/>
          </a:p>
          <a:p>
            <a:endParaRPr lang="en-GB" dirty="0"/>
          </a:p>
        </p:txBody>
      </p:sp>
    </p:spTree>
    <p:extLst>
      <p:ext uri="{BB962C8B-B14F-4D97-AF65-F5344CB8AC3E}">
        <p14:creationId xmlns:p14="http://schemas.microsoft.com/office/powerpoint/2010/main" val="19980579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E4A3FF-33E5-D45F-8EF7-4B9296843C08}"/>
              </a:ext>
            </a:extLst>
          </p:cNvPr>
          <p:cNvPicPr>
            <a:picLocks noChangeAspect="1"/>
          </p:cNvPicPr>
          <p:nvPr/>
        </p:nvPicPr>
        <p:blipFill>
          <a:blip r:embed="rId3"/>
          <a:srcRect t="10625" b="10625"/>
          <a:stretch/>
        </p:blipFill>
        <p:spPr>
          <a:xfrm>
            <a:off x="-2" y="368300"/>
            <a:ext cx="9144000" cy="5400675"/>
          </a:xfrm>
          <a:prstGeom prst="rect">
            <a:avLst/>
          </a:prstGeom>
        </p:spPr>
      </p:pic>
      <p:sp>
        <p:nvSpPr>
          <p:cNvPr id="3" name="Subtitle 2">
            <a:extLst>
              <a:ext uri="{FF2B5EF4-FFF2-40B4-BE49-F238E27FC236}">
                <a16:creationId xmlns:a16="http://schemas.microsoft.com/office/drawing/2014/main" id="{EDDA4BD1-A646-9A15-D517-C25A22D8FB41}"/>
              </a:ext>
            </a:extLst>
          </p:cNvPr>
          <p:cNvSpPr>
            <a:spLocks noGrp="1"/>
          </p:cNvSpPr>
          <p:nvPr>
            <p:ph type="subTitle" idx="1"/>
          </p:nvPr>
        </p:nvSpPr>
        <p:spPr/>
        <p:txBody>
          <a:bodyPr/>
          <a:lstStyle/>
          <a:p>
            <a:r>
              <a:rPr lang="en-GB" dirty="0"/>
              <a:t>Area under wine grape vineyards </a:t>
            </a:r>
            <a:br>
              <a:rPr lang="en-GB" dirty="0"/>
            </a:br>
            <a:r>
              <a:rPr lang="en-GB" dirty="0"/>
              <a:t>(excluding Sultana)</a:t>
            </a:r>
          </a:p>
        </p:txBody>
      </p:sp>
      <p:grpSp>
        <p:nvGrpSpPr>
          <p:cNvPr id="16" name="Group 15">
            <a:extLst>
              <a:ext uri="{FF2B5EF4-FFF2-40B4-BE49-F238E27FC236}">
                <a16:creationId xmlns:a16="http://schemas.microsoft.com/office/drawing/2014/main" id="{D9A6AE68-C98A-DE72-3C50-018FC9E4EF37}"/>
              </a:ext>
            </a:extLst>
          </p:cNvPr>
          <p:cNvGrpSpPr/>
          <p:nvPr/>
        </p:nvGrpSpPr>
        <p:grpSpPr>
          <a:xfrm>
            <a:off x="1098782" y="738372"/>
            <a:ext cx="7044035" cy="3931471"/>
            <a:chOff x="611186" y="943335"/>
            <a:chExt cx="7921627" cy="4431649"/>
          </a:xfrm>
        </p:grpSpPr>
        <p:sp>
          <p:nvSpPr>
            <p:cNvPr id="9" name="TextBox 8"/>
            <p:cNvSpPr txBox="1"/>
            <p:nvPr/>
          </p:nvSpPr>
          <p:spPr>
            <a:xfrm>
              <a:off x="7809858" y="5251873"/>
              <a:ext cx="722955" cy="123111"/>
            </a:xfrm>
            <a:prstGeom prst="rect">
              <a:avLst/>
            </a:prstGeom>
            <a:noFill/>
          </p:spPr>
          <p:txBody>
            <a:bodyPr wrap="none" lIns="0" tIns="0" rIns="0" bIns="0" rtlCol="0">
              <a:spAutoFit/>
            </a:bodyPr>
            <a:lstStyle/>
            <a:p>
              <a:pPr algn="r"/>
              <a:r>
                <a:rPr lang="en-US" sz="800" dirty="0">
                  <a:latin typeface="Avenir Next LT Pro" panose="020B0504020202020204" pitchFamily="34" charset="77"/>
                </a:rPr>
                <a:t>Source:  SAWIS</a:t>
              </a:r>
              <a:endParaRPr lang="en-ZA" sz="800" dirty="0">
                <a:solidFill>
                  <a:schemeClr val="tx1">
                    <a:lumMod val="65000"/>
                    <a:lumOff val="35000"/>
                  </a:schemeClr>
                </a:solidFill>
                <a:latin typeface="Avenir Next LT Pro" panose="020B0504020202020204" pitchFamily="34" charset="77"/>
              </a:endParaRPr>
            </a:p>
          </p:txBody>
        </p:sp>
        <p:sp>
          <p:nvSpPr>
            <p:cNvPr id="11" name="Rectangle 10">
              <a:extLst>
                <a:ext uri="{FF2B5EF4-FFF2-40B4-BE49-F238E27FC236}">
                  <a16:creationId xmlns:a16="http://schemas.microsoft.com/office/drawing/2014/main" id="{AB459738-88ED-CD60-1CBD-B32E9AB26EEA}"/>
                </a:ext>
              </a:extLst>
            </p:cNvPr>
            <p:cNvSpPr/>
            <p:nvPr/>
          </p:nvSpPr>
          <p:spPr>
            <a:xfrm>
              <a:off x="611186" y="943335"/>
              <a:ext cx="7921625" cy="422320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8FB41252-F4F3-0A15-3567-DEF14093A0A7}"/>
                </a:ext>
              </a:extLst>
            </p:cNvPr>
            <p:cNvSpPr txBox="1"/>
            <p:nvPr/>
          </p:nvSpPr>
          <p:spPr>
            <a:xfrm>
              <a:off x="673720" y="1081979"/>
              <a:ext cx="841897" cy="246221"/>
            </a:xfrm>
            <a:prstGeom prst="rect">
              <a:avLst/>
            </a:prstGeom>
            <a:noFill/>
          </p:spPr>
          <p:txBody>
            <a:bodyPr wrap="none" rtlCol="0">
              <a:spAutoFit/>
            </a:bodyPr>
            <a:lstStyle/>
            <a:p>
              <a:r>
                <a:rPr lang="en-US" sz="1000" b="1" dirty="0">
                  <a:latin typeface="Avenir Next LT Pro Demi" panose="020B0504020202020204" pitchFamily="34" charset="77"/>
                </a:rPr>
                <a:t>HECTARES</a:t>
              </a:r>
              <a:endParaRPr lang="en-ZA" sz="1000" b="1" dirty="0">
                <a:latin typeface="Avenir Next LT Pro Demi" panose="020B0504020202020204" pitchFamily="34" charset="77"/>
              </a:endParaRPr>
            </a:p>
          </p:txBody>
        </p:sp>
        <p:pic>
          <p:nvPicPr>
            <p:cNvPr id="15" name="Picture 14">
              <a:extLst>
                <a:ext uri="{FF2B5EF4-FFF2-40B4-BE49-F238E27FC236}">
                  <a16:creationId xmlns:a16="http://schemas.microsoft.com/office/drawing/2014/main" id="{C4D13829-9A5E-62C3-2925-6BA8F7A3BF0E}"/>
                </a:ext>
              </a:extLst>
            </p:cNvPr>
            <p:cNvPicPr>
              <a:picLocks noChangeAspect="1"/>
            </p:cNvPicPr>
            <p:nvPr/>
          </p:nvPicPr>
          <p:blipFill>
            <a:blip r:embed="rId4"/>
            <a:srcRect t="14348" b="2499"/>
            <a:stretch>
              <a:fillRect/>
            </a:stretch>
          </p:blipFill>
          <p:spPr>
            <a:xfrm>
              <a:off x="734590" y="1376313"/>
              <a:ext cx="7675497" cy="3704735"/>
            </a:xfrm>
            <a:prstGeom prst="rect">
              <a:avLst/>
            </a:prstGeom>
          </p:spPr>
        </p:pic>
      </p:grpSp>
      <p:pic>
        <p:nvPicPr>
          <p:cNvPr id="1026" name="Picture 2">
            <a:extLst>
              <a:ext uri="{FF2B5EF4-FFF2-40B4-BE49-F238E27FC236}">
                <a16:creationId xmlns:a16="http://schemas.microsoft.com/office/drawing/2014/main" id="{8BF64C55-0F8C-4CD3-B3DF-38A83AC259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016" y="660140"/>
            <a:ext cx="8130988" cy="471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0731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86776BB-9A58-9E2B-8080-E16CF76B3E00}"/>
              </a:ext>
            </a:extLst>
          </p:cNvPr>
          <p:cNvPicPr>
            <a:picLocks noChangeAspect="1"/>
          </p:cNvPicPr>
          <p:nvPr/>
        </p:nvPicPr>
        <p:blipFill>
          <a:blip r:embed="rId3"/>
          <a:srcRect t="10625" b="10625"/>
          <a:stretch/>
        </p:blipFill>
        <p:spPr>
          <a:xfrm>
            <a:off x="-2" y="368300"/>
            <a:ext cx="9144000" cy="5400675"/>
          </a:xfrm>
          <a:prstGeom prst="rect">
            <a:avLst/>
          </a:prstGeom>
        </p:spPr>
      </p:pic>
      <p:sp>
        <p:nvSpPr>
          <p:cNvPr id="6" name="Subtitle 5">
            <a:extLst>
              <a:ext uri="{FF2B5EF4-FFF2-40B4-BE49-F238E27FC236}">
                <a16:creationId xmlns:a16="http://schemas.microsoft.com/office/drawing/2014/main" id="{67005815-3A3E-19AF-199A-65C10461E84C}"/>
              </a:ext>
            </a:extLst>
          </p:cNvPr>
          <p:cNvSpPr>
            <a:spLocks noGrp="1"/>
          </p:cNvSpPr>
          <p:nvPr>
            <p:ph type="subTitle" idx="1"/>
          </p:nvPr>
        </p:nvSpPr>
        <p:spPr/>
        <p:txBody>
          <a:bodyPr/>
          <a:lstStyle/>
          <a:p>
            <a:r>
              <a:rPr lang="en-GB" dirty="0"/>
              <a:t>Wine grape vineyards planted and uprooted </a:t>
            </a:r>
            <a:br>
              <a:rPr lang="en-GB" dirty="0"/>
            </a:br>
            <a:r>
              <a:rPr lang="en-GB" dirty="0"/>
              <a:t>(excluding Sultana)</a:t>
            </a:r>
          </a:p>
        </p:txBody>
      </p:sp>
      <p:grpSp>
        <p:nvGrpSpPr>
          <p:cNvPr id="19" name="Group 18">
            <a:extLst>
              <a:ext uri="{FF2B5EF4-FFF2-40B4-BE49-F238E27FC236}">
                <a16:creationId xmlns:a16="http://schemas.microsoft.com/office/drawing/2014/main" id="{7B47E51D-9421-3816-796C-F0120101B5AD}"/>
              </a:ext>
            </a:extLst>
          </p:cNvPr>
          <p:cNvGrpSpPr/>
          <p:nvPr/>
        </p:nvGrpSpPr>
        <p:grpSpPr>
          <a:xfrm>
            <a:off x="1031624" y="274369"/>
            <a:ext cx="7160528" cy="4385320"/>
            <a:chOff x="611186" y="943335"/>
            <a:chExt cx="7921627" cy="4431649"/>
          </a:xfrm>
        </p:grpSpPr>
        <p:sp>
          <p:nvSpPr>
            <p:cNvPr id="14" name="TextBox 13">
              <a:extLst>
                <a:ext uri="{FF2B5EF4-FFF2-40B4-BE49-F238E27FC236}">
                  <a16:creationId xmlns:a16="http://schemas.microsoft.com/office/drawing/2014/main" id="{18CD1953-D9E8-B998-5791-1243421ABA42}"/>
                </a:ext>
              </a:extLst>
            </p:cNvPr>
            <p:cNvSpPr txBox="1"/>
            <p:nvPr/>
          </p:nvSpPr>
          <p:spPr>
            <a:xfrm>
              <a:off x="7809858" y="5251873"/>
              <a:ext cx="722955" cy="123111"/>
            </a:xfrm>
            <a:prstGeom prst="rect">
              <a:avLst/>
            </a:prstGeom>
            <a:noFill/>
          </p:spPr>
          <p:txBody>
            <a:bodyPr wrap="none" lIns="0" tIns="0" rIns="0" bIns="0" rtlCol="0">
              <a:spAutoFit/>
            </a:bodyPr>
            <a:lstStyle/>
            <a:p>
              <a:pPr algn="r"/>
              <a:r>
                <a:rPr lang="en-US" sz="800" dirty="0">
                  <a:latin typeface="Avenir Next LT Pro" panose="020B0504020202020204" pitchFamily="34" charset="77"/>
                </a:rPr>
                <a:t>Source:  SAWIS</a:t>
              </a:r>
              <a:endParaRPr lang="en-ZA" sz="800" dirty="0">
                <a:solidFill>
                  <a:schemeClr val="tx1">
                    <a:lumMod val="65000"/>
                    <a:lumOff val="35000"/>
                  </a:schemeClr>
                </a:solidFill>
                <a:latin typeface="Avenir Next LT Pro" panose="020B0504020202020204" pitchFamily="34" charset="77"/>
              </a:endParaRPr>
            </a:p>
          </p:txBody>
        </p:sp>
        <p:sp>
          <p:nvSpPr>
            <p:cNvPr id="15" name="Rectangle 14">
              <a:extLst>
                <a:ext uri="{FF2B5EF4-FFF2-40B4-BE49-F238E27FC236}">
                  <a16:creationId xmlns:a16="http://schemas.microsoft.com/office/drawing/2014/main" id="{17BF0368-3C40-0B2D-6870-6F8CCEDC46A9}"/>
                </a:ext>
              </a:extLst>
            </p:cNvPr>
            <p:cNvSpPr/>
            <p:nvPr/>
          </p:nvSpPr>
          <p:spPr>
            <a:xfrm>
              <a:off x="611186" y="943335"/>
              <a:ext cx="7921625" cy="422320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6" name="Picture 15">
              <a:extLst>
                <a:ext uri="{FF2B5EF4-FFF2-40B4-BE49-F238E27FC236}">
                  <a16:creationId xmlns:a16="http://schemas.microsoft.com/office/drawing/2014/main" id="{83A7F995-446B-958D-C316-F14EF42C44C2}"/>
                </a:ext>
              </a:extLst>
            </p:cNvPr>
            <p:cNvPicPr>
              <a:picLocks noChangeAspect="1"/>
            </p:cNvPicPr>
            <p:nvPr/>
          </p:nvPicPr>
          <p:blipFill>
            <a:blip r:embed="rId4"/>
            <a:srcRect l="-128" t="6115" r="128" b="-121"/>
            <a:stretch>
              <a:fillRect/>
            </a:stretch>
          </p:blipFill>
          <p:spPr>
            <a:xfrm>
              <a:off x="734590" y="1338606"/>
              <a:ext cx="7675497" cy="3704734"/>
            </a:xfrm>
            <a:prstGeom prst="rect">
              <a:avLst/>
            </a:prstGeom>
          </p:spPr>
        </p:pic>
        <p:sp>
          <p:nvSpPr>
            <p:cNvPr id="17" name="TextBox 16">
              <a:extLst>
                <a:ext uri="{FF2B5EF4-FFF2-40B4-BE49-F238E27FC236}">
                  <a16:creationId xmlns:a16="http://schemas.microsoft.com/office/drawing/2014/main" id="{B8CA83B1-6343-4C38-FD7F-9F701C420022}"/>
                </a:ext>
              </a:extLst>
            </p:cNvPr>
            <p:cNvSpPr txBox="1"/>
            <p:nvPr/>
          </p:nvSpPr>
          <p:spPr>
            <a:xfrm>
              <a:off x="673720" y="1081979"/>
              <a:ext cx="841897" cy="246221"/>
            </a:xfrm>
            <a:prstGeom prst="rect">
              <a:avLst/>
            </a:prstGeom>
            <a:noFill/>
          </p:spPr>
          <p:txBody>
            <a:bodyPr wrap="none" rtlCol="0">
              <a:spAutoFit/>
            </a:bodyPr>
            <a:lstStyle/>
            <a:p>
              <a:r>
                <a:rPr lang="en-US" sz="1000" b="1" dirty="0">
                  <a:latin typeface="Avenir Next LT Pro Demi" panose="020B0504020202020204" pitchFamily="34" charset="77"/>
                </a:rPr>
                <a:t>HECTARES</a:t>
              </a:r>
              <a:endParaRPr lang="en-ZA" sz="1000" b="1" dirty="0">
                <a:latin typeface="Avenir Next LT Pro Demi" panose="020B0504020202020204" pitchFamily="34" charset="77"/>
              </a:endParaRPr>
            </a:p>
          </p:txBody>
        </p:sp>
      </p:grpSp>
      <p:pic>
        <p:nvPicPr>
          <p:cNvPr id="2050" name="Picture 2">
            <a:extLst>
              <a:ext uri="{FF2B5EF4-FFF2-40B4-BE49-F238E27FC236}">
                <a16:creationId xmlns:a16="http://schemas.microsoft.com/office/drawing/2014/main" id="{051CC916-0B10-43B7-8223-490FC86F1B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881" y="368300"/>
            <a:ext cx="8265457" cy="4747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6959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A04617-EEBF-5933-65A0-E136EDD2C158}"/>
              </a:ext>
            </a:extLst>
          </p:cNvPr>
          <p:cNvPicPr>
            <a:picLocks noChangeAspect="1"/>
          </p:cNvPicPr>
          <p:nvPr/>
        </p:nvPicPr>
        <p:blipFill>
          <a:blip r:embed="rId3"/>
          <a:srcRect t="10625" b="10625"/>
          <a:stretch/>
        </p:blipFill>
        <p:spPr>
          <a:xfrm>
            <a:off x="-2" y="368300"/>
            <a:ext cx="9144000" cy="5400675"/>
          </a:xfrm>
          <a:prstGeom prst="rect">
            <a:avLst/>
          </a:prstGeom>
        </p:spPr>
      </p:pic>
      <p:sp>
        <p:nvSpPr>
          <p:cNvPr id="10" name="Rectangle 9">
            <a:extLst>
              <a:ext uri="{FF2B5EF4-FFF2-40B4-BE49-F238E27FC236}">
                <a16:creationId xmlns:a16="http://schemas.microsoft.com/office/drawing/2014/main" id="{B24CD2ED-8DE8-04AA-4A85-B69CA2DBD079}"/>
              </a:ext>
            </a:extLst>
          </p:cNvPr>
          <p:cNvSpPr/>
          <p:nvPr/>
        </p:nvSpPr>
        <p:spPr>
          <a:xfrm>
            <a:off x="611186" y="943335"/>
            <a:ext cx="7921625" cy="422320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76147469"/>
              </p:ext>
            </p:extLst>
          </p:nvPr>
        </p:nvGraphicFramePr>
        <p:xfrm>
          <a:off x="1891824" y="1133790"/>
          <a:ext cx="5358120" cy="3783695"/>
        </p:xfrm>
        <a:graphic>
          <a:graphicData uri="http://schemas.openxmlformats.org/drawingml/2006/table">
            <a:tbl>
              <a:tblPr firstRow="1" bandRow="1">
                <a:tableStyleId>{2D5ABB26-0587-4C30-8999-92F81FD0307C}</a:tableStyleId>
              </a:tblPr>
              <a:tblGrid>
                <a:gridCol w="2460541">
                  <a:extLst>
                    <a:ext uri="{9D8B030D-6E8A-4147-A177-3AD203B41FA5}">
                      <a16:colId xmlns:a16="http://schemas.microsoft.com/office/drawing/2014/main" val="20000"/>
                    </a:ext>
                  </a:extLst>
                </a:gridCol>
                <a:gridCol w="2897579">
                  <a:extLst>
                    <a:ext uri="{9D8B030D-6E8A-4147-A177-3AD203B41FA5}">
                      <a16:colId xmlns:a16="http://schemas.microsoft.com/office/drawing/2014/main" val="20001"/>
                    </a:ext>
                  </a:extLst>
                </a:gridCol>
              </a:tblGrid>
              <a:tr h="491855">
                <a:tc>
                  <a:txBody>
                    <a:bodyPr/>
                    <a:lstStyle/>
                    <a:p>
                      <a:pPr algn="l"/>
                      <a:r>
                        <a:rPr lang="en-ZA" sz="2000" b="1" i="0" dirty="0">
                          <a:solidFill>
                            <a:schemeClr val="bg1"/>
                          </a:solidFill>
                          <a:latin typeface="Avenir Next LT Pro Demi" panose="020B0504020202020204" pitchFamily="34" charset="77"/>
                        </a:rPr>
                        <a:t>Variety</a:t>
                      </a:r>
                    </a:p>
                  </a:txBody>
                  <a:tcPr anchor="ctr">
                    <a:solidFill>
                      <a:srgbClr val="F58220"/>
                    </a:solidFill>
                  </a:tcPr>
                </a:tc>
                <a:tc>
                  <a:txBody>
                    <a:bodyPr/>
                    <a:lstStyle/>
                    <a:p>
                      <a:pPr algn="ctr"/>
                      <a:r>
                        <a:rPr lang="en-ZA" sz="2000" b="1" i="0" dirty="0">
                          <a:solidFill>
                            <a:schemeClr val="bg1"/>
                          </a:solidFill>
                          <a:latin typeface="Avenir Next LT Pro Demi" panose="020B0504020202020204" pitchFamily="34" charset="77"/>
                        </a:rPr>
                        <a:t>2025</a:t>
                      </a:r>
                    </a:p>
                  </a:txBody>
                  <a:tcPr anchor="ctr">
                    <a:solidFill>
                      <a:srgbClr val="F58220"/>
                    </a:solidFill>
                  </a:tcPr>
                </a:tc>
                <a:extLst>
                  <a:ext uri="{0D108BD9-81ED-4DB2-BD59-A6C34878D82A}">
                    <a16:rowId xmlns:a16="http://schemas.microsoft.com/office/drawing/2014/main" val="10000"/>
                  </a:ext>
                </a:extLst>
              </a:tr>
              <a:tr h="241714">
                <a:tc>
                  <a:txBody>
                    <a:bodyPr/>
                    <a:lstStyle/>
                    <a:p>
                      <a:pPr algn="l"/>
                      <a:r>
                        <a:rPr lang="en-ZA" sz="1400" b="0" i="0" dirty="0">
                          <a:solidFill>
                            <a:schemeClr val="tx1">
                              <a:lumMod val="65000"/>
                              <a:lumOff val="35000"/>
                            </a:schemeClr>
                          </a:solidFill>
                          <a:latin typeface="Avenir Next LT Pro" panose="020B0504020202020204" pitchFamily="34" charset="77"/>
                        </a:rPr>
                        <a:t>Chenin Blanc</a:t>
                      </a:r>
                    </a:p>
                  </a:txBody>
                  <a:tcPr anchor="ctr">
                    <a:lnR w="12700" cap="flat" cmpd="sng" algn="ctr">
                      <a:solidFill>
                        <a:prstClr val="white">
                          <a:lumMod val="50000"/>
                        </a:prstClr>
                      </a:solidFill>
                      <a:prstDash val="solid"/>
                      <a:round/>
                      <a:headEnd type="none" w="med" len="med"/>
                      <a:tailEnd type="none" w="med" len="med"/>
                    </a:lnR>
                    <a:lnB w="12700" cap="flat" cmpd="sng" algn="ctr">
                      <a:solidFill>
                        <a:prstClr val="white">
                          <a:lumMod val="50000"/>
                        </a:prstClr>
                      </a:solidFill>
                      <a:prstDash val="solid"/>
                      <a:round/>
                      <a:headEnd type="none" w="med" len="med"/>
                      <a:tailEnd type="none" w="med" len="med"/>
                    </a:lnB>
                  </a:tcPr>
                </a:tc>
                <a:tc>
                  <a:txBody>
                    <a:bodyPr/>
                    <a:lstStyle/>
                    <a:p>
                      <a:pPr algn="ctr"/>
                      <a:r>
                        <a:rPr lang="en-ZA" sz="1400" b="0" i="0" dirty="0">
                          <a:solidFill>
                            <a:schemeClr val="tx1">
                              <a:lumMod val="50000"/>
                              <a:lumOff val="50000"/>
                            </a:schemeClr>
                          </a:solidFill>
                          <a:latin typeface="Avenir Next LT Pro" panose="020B0504020202020204" pitchFamily="34" charset="77"/>
                        </a:rPr>
                        <a:t>18.4%</a:t>
                      </a:r>
                    </a:p>
                  </a:txBody>
                  <a:tcPr anchor="ctr">
                    <a:lnL w="12700" cap="flat" cmpd="sng" algn="ctr">
                      <a:solidFill>
                        <a:prstClr val="white">
                          <a:lumMod val="50000"/>
                        </a:prstClr>
                      </a:solidFill>
                      <a:prstDash val="solid"/>
                      <a:round/>
                      <a:headEnd type="none" w="med" len="med"/>
                      <a:tailEnd type="none" w="med" len="med"/>
                    </a:lnL>
                    <a:lnB w="12700" cap="flat" cmpd="sng" algn="ctr">
                      <a:solidFill>
                        <a:prstClr val="white">
                          <a:lumMod val="50000"/>
                        </a:prstClr>
                      </a:solidFill>
                      <a:prstDash val="solid"/>
                      <a:round/>
                      <a:headEnd type="none" w="med" len="med"/>
                      <a:tailEnd type="none" w="med" len="med"/>
                    </a:lnB>
                  </a:tcPr>
                </a:tc>
                <a:extLst>
                  <a:ext uri="{0D108BD9-81ED-4DB2-BD59-A6C34878D82A}">
                    <a16:rowId xmlns:a16="http://schemas.microsoft.com/office/drawing/2014/main" val="10001"/>
                  </a:ext>
                </a:extLst>
              </a:tr>
              <a:tr h="24525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400" b="0" i="0" dirty="0">
                          <a:solidFill>
                            <a:schemeClr val="tx1">
                              <a:lumMod val="65000"/>
                              <a:lumOff val="35000"/>
                            </a:schemeClr>
                          </a:solidFill>
                          <a:latin typeface="Avenir Next LT Pro" panose="020B0504020202020204" pitchFamily="34" charset="77"/>
                        </a:rPr>
                        <a:t>Sauvignon</a:t>
                      </a:r>
                      <a:r>
                        <a:rPr lang="en-ZA" sz="1400" b="0" i="0" baseline="0" dirty="0">
                          <a:solidFill>
                            <a:schemeClr val="tx1">
                              <a:lumMod val="65000"/>
                              <a:lumOff val="35000"/>
                            </a:schemeClr>
                          </a:solidFill>
                          <a:latin typeface="Avenir Next LT Pro" panose="020B0504020202020204" pitchFamily="34" charset="77"/>
                        </a:rPr>
                        <a:t> Blanc</a:t>
                      </a:r>
                      <a:endParaRPr lang="en-ZA" sz="1400" b="0" i="0" dirty="0">
                        <a:solidFill>
                          <a:schemeClr val="tx1">
                            <a:lumMod val="65000"/>
                            <a:lumOff val="35000"/>
                          </a:schemeClr>
                        </a:solidFill>
                        <a:latin typeface="Avenir Next LT Pro" panose="020B0504020202020204" pitchFamily="34" charset="77"/>
                      </a:endParaRPr>
                    </a:p>
                  </a:txBody>
                  <a:tcPr anchor="ctr">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tc>
                  <a:txBody>
                    <a:bodyPr/>
                    <a:lstStyle/>
                    <a:p>
                      <a:pPr algn="ctr"/>
                      <a:r>
                        <a:rPr lang="en-ZA" sz="1400" b="0" i="0" dirty="0">
                          <a:solidFill>
                            <a:schemeClr val="tx1">
                              <a:lumMod val="50000"/>
                              <a:lumOff val="50000"/>
                            </a:schemeClr>
                          </a:solidFill>
                          <a:latin typeface="Avenir Next LT Pro" panose="020B0504020202020204" pitchFamily="34" charset="77"/>
                        </a:rPr>
                        <a:t>12.1%</a:t>
                      </a:r>
                    </a:p>
                  </a:txBody>
                  <a:tcPr anchor="ctr">
                    <a:lnL w="12700" cap="flat" cmpd="sng" algn="ctr">
                      <a:solidFill>
                        <a:prstClr val="white">
                          <a:lumMod val="50000"/>
                        </a:prstClr>
                      </a:solidFill>
                      <a:prstDash val="solid"/>
                      <a:round/>
                      <a:headEnd type="none" w="med" len="med"/>
                      <a:tailEnd type="none" w="med" len="med"/>
                    </a:lnL>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extLst>
                  <a:ext uri="{0D108BD9-81ED-4DB2-BD59-A6C34878D82A}">
                    <a16:rowId xmlns:a16="http://schemas.microsoft.com/office/drawing/2014/main" val="10002"/>
                  </a:ext>
                </a:extLst>
              </a:tr>
              <a:tr h="206273">
                <a:tc>
                  <a:txBody>
                    <a:bodyPr/>
                    <a:lstStyle/>
                    <a:p>
                      <a:pPr algn="l"/>
                      <a:r>
                        <a:rPr lang="en-ZA" sz="1400" b="0" i="0" dirty="0">
                          <a:solidFill>
                            <a:schemeClr val="tx1">
                              <a:lumMod val="65000"/>
                              <a:lumOff val="35000"/>
                            </a:schemeClr>
                          </a:solidFill>
                          <a:latin typeface="Avenir Next LT Pro" panose="020B0504020202020204" pitchFamily="34" charset="77"/>
                        </a:rPr>
                        <a:t>Colombar(d)</a:t>
                      </a:r>
                    </a:p>
                  </a:txBody>
                  <a:tcPr anchor="ctr">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tc>
                  <a:txBody>
                    <a:bodyPr/>
                    <a:lstStyle/>
                    <a:p>
                      <a:pPr algn="ctr"/>
                      <a:r>
                        <a:rPr lang="en-ZA" sz="1400" b="0" i="0" dirty="0">
                          <a:solidFill>
                            <a:schemeClr val="tx1">
                              <a:lumMod val="50000"/>
                              <a:lumOff val="50000"/>
                            </a:schemeClr>
                          </a:solidFill>
                          <a:latin typeface="Avenir Next LT Pro" panose="020B0504020202020204" pitchFamily="34" charset="77"/>
                        </a:rPr>
                        <a:t>10.6%</a:t>
                      </a:r>
                    </a:p>
                  </a:txBody>
                  <a:tcPr anchor="ctr">
                    <a:lnL w="12700" cap="flat" cmpd="sng" algn="ctr">
                      <a:solidFill>
                        <a:prstClr val="white">
                          <a:lumMod val="50000"/>
                        </a:prstClr>
                      </a:solidFill>
                      <a:prstDash val="solid"/>
                      <a:round/>
                      <a:headEnd type="none" w="med" len="med"/>
                      <a:tailEnd type="none" w="med" len="med"/>
                    </a:lnL>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extLst>
                  <a:ext uri="{0D108BD9-81ED-4DB2-BD59-A6C34878D82A}">
                    <a16:rowId xmlns:a16="http://schemas.microsoft.com/office/drawing/2014/main" val="10003"/>
                  </a:ext>
                </a:extLst>
              </a:tr>
              <a:tr h="209817">
                <a:tc>
                  <a:txBody>
                    <a:bodyPr/>
                    <a:lstStyle/>
                    <a:p>
                      <a:pPr algn="l"/>
                      <a:r>
                        <a:rPr lang="en-ZA" sz="1400" b="0" i="0" dirty="0">
                          <a:solidFill>
                            <a:schemeClr val="tx1">
                              <a:lumMod val="65000"/>
                              <a:lumOff val="35000"/>
                            </a:schemeClr>
                          </a:solidFill>
                          <a:latin typeface="Avenir Next LT Pro" panose="020B0504020202020204" pitchFamily="34" charset="77"/>
                        </a:rPr>
                        <a:t>Chardonnay</a:t>
                      </a:r>
                    </a:p>
                  </a:txBody>
                  <a:tcPr anchor="ctr">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tcPr>
                </a:tc>
                <a:tc>
                  <a:txBody>
                    <a:bodyPr/>
                    <a:lstStyle/>
                    <a:p>
                      <a:pPr algn="ctr"/>
                      <a:r>
                        <a:rPr lang="en-ZA" sz="1400" b="0" i="0" dirty="0">
                          <a:solidFill>
                            <a:schemeClr val="tx1">
                              <a:lumMod val="50000"/>
                              <a:lumOff val="50000"/>
                            </a:schemeClr>
                          </a:solidFill>
                          <a:latin typeface="Avenir Next LT Pro" panose="020B0504020202020204" pitchFamily="34" charset="77"/>
                        </a:rPr>
                        <a:t>7.6%</a:t>
                      </a:r>
                    </a:p>
                  </a:txBody>
                  <a:tcPr anchor="ctr">
                    <a:lnL w="12700" cap="flat" cmpd="sng" algn="ctr">
                      <a:solidFill>
                        <a:prstClr val="white">
                          <a:lumMod val="50000"/>
                        </a:prstClr>
                      </a:solidFill>
                      <a:prstDash val="solid"/>
                      <a:round/>
                      <a:headEnd type="none" w="med" len="med"/>
                      <a:tailEnd type="none" w="med" len="med"/>
                    </a:lnL>
                    <a:lnT w="12700" cap="flat" cmpd="sng" algn="ctr">
                      <a:solidFill>
                        <a:prstClr val="white">
                          <a:lumMod val="50000"/>
                        </a:prstClr>
                      </a:solidFill>
                      <a:prstDash val="solid"/>
                      <a:round/>
                      <a:headEnd type="none" w="med" len="med"/>
                      <a:tailEnd type="none" w="med" len="med"/>
                    </a:lnT>
                  </a:tcPr>
                </a:tc>
                <a:extLst>
                  <a:ext uri="{0D108BD9-81ED-4DB2-BD59-A6C34878D82A}">
                    <a16:rowId xmlns:a16="http://schemas.microsoft.com/office/drawing/2014/main" val="10004"/>
                  </a:ext>
                </a:extLst>
              </a:tr>
              <a:tr h="223993">
                <a:tc>
                  <a:txBody>
                    <a:bodyPr/>
                    <a:lstStyle/>
                    <a:p>
                      <a:pPr algn="l"/>
                      <a:r>
                        <a:rPr lang="en-ZA" sz="1400" b="1" i="0" dirty="0">
                          <a:solidFill>
                            <a:schemeClr val="bg1"/>
                          </a:solidFill>
                          <a:latin typeface="Avenir Next LT Pro Demi" panose="020B0504020202020204" pitchFamily="34" charset="77"/>
                        </a:rPr>
                        <a:t>Total white-wine varieties</a:t>
                      </a:r>
                    </a:p>
                  </a:txBody>
                  <a:tcPr anchor="ctr">
                    <a:solidFill>
                      <a:srgbClr val="8F8944"/>
                    </a:solidFill>
                  </a:tcPr>
                </a:tc>
                <a:tc>
                  <a:txBody>
                    <a:bodyPr/>
                    <a:lstStyle/>
                    <a:p>
                      <a:pPr algn="ctr"/>
                      <a:r>
                        <a:rPr lang="en-ZA" sz="1400" b="1" i="0" dirty="0">
                          <a:solidFill>
                            <a:schemeClr val="bg1"/>
                          </a:solidFill>
                          <a:latin typeface="Avenir Next LT Pro Demi" panose="020B0504020202020204" pitchFamily="34" charset="77"/>
                        </a:rPr>
                        <a:t>56%</a:t>
                      </a:r>
                    </a:p>
                  </a:txBody>
                  <a:tcPr anchor="ctr">
                    <a:solidFill>
                      <a:srgbClr val="8F8944"/>
                    </a:solidFill>
                  </a:tcPr>
                </a:tc>
                <a:extLst>
                  <a:ext uri="{0D108BD9-81ED-4DB2-BD59-A6C34878D82A}">
                    <a16:rowId xmlns:a16="http://schemas.microsoft.com/office/drawing/2014/main" val="10005"/>
                  </a:ext>
                </a:extLst>
              </a:tr>
              <a:tr h="0">
                <a:tc>
                  <a:txBody>
                    <a:bodyPr/>
                    <a:lstStyle/>
                    <a:p>
                      <a:pPr algn="l"/>
                      <a:endParaRPr lang="en-ZA" sz="1000" b="0" i="0" dirty="0">
                        <a:solidFill>
                          <a:schemeClr val="tx1">
                            <a:lumMod val="65000"/>
                            <a:lumOff val="35000"/>
                          </a:schemeClr>
                        </a:solidFill>
                        <a:latin typeface="Avenir Next LT Pro" panose="020B0504020202020204" pitchFamily="34" charset="77"/>
                      </a:endParaRPr>
                    </a:p>
                  </a:txBody>
                  <a:tcPr anchor="ctr">
                    <a:lnR w="12700" cap="flat" cmpd="sng" algn="ctr">
                      <a:solidFill>
                        <a:prstClr val="white">
                          <a:lumMod val="50000"/>
                        </a:prstClr>
                      </a:solidFill>
                      <a:prstDash val="solid"/>
                      <a:round/>
                      <a:headEnd type="none" w="med" len="med"/>
                      <a:tailEnd type="none" w="med" len="med"/>
                    </a:lnR>
                    <a:lnB w="12700" cap="flat" cmpd="sng" algn="ctr">
                      <a:solidFill>
                        <a:prstClr val="white">
                          <a:lumMod val="50000"/>
                        </a:prstClr>
                      </a:solidFill>
                      <a:prstDash val="solid"/>
                      <a:round/>
                      <a:headEnd type="none" w="med" len="med"/>
                      <a:tailEnd type="none" w="med" len="med"/>
                    </a:lnB>
                  </a:tcPr>
                </a:tc>
                <a:tc>
                  <a:txBody>
                    <a:bodyPr/>
                    <a:lstStyle/>
                    <a:p>
                      <a:pPr algn="ctr"/>
                      <a:endParaRPr lang="en-ZA" sz="1000" b="0" i="0" dirty="0">
                        <a:solidFill>
                          <a:schemeClr val="tx1">
                            <a:lumMod val="50000"/>
                            <a:lumOff val="50000"/>
                          </a:schemeClr>
                        </a:solidFill>
                        <a:latin typeface="Avenir Next LT Pro" panose="020B0504020202020204" pitchFamily="34" charset="77"/>
                      </a:endParaRPr>
                    </a:p>
                  </a:txBody>
                  <a:tcPr anchor="ctr">
                    <a:lnL w="12700" cap="flat" cmpd="sng" algn="ctr">
                      <a:solidFill>
                        <a:prstClr val="white">
                          <a:lumMod val="50000"/>
                        </a:prstClr>
                      </a:solidFill>
                      <a:prstDash val="solid"/>
                      <a:round/>
                      <a:headEnd type="none" w="med" len="med"/>
                      <a:tailEnd type="none" w="med" len="med"/>
                    </a:lnL>
                    <a:lnB w="12700" cap="flat" cmpd="sng" algn="ctr">
                      <a:solidFill>
                        <a:prstClr val="white">
                          <a:lumMod val="50000"/>
                        </a:prstClr>
                      </a:solidFill>
                      <a:prstDash val="solid"/>
                      <a:round/>
                      <a:headEnd type="none" w="med" len="med"/>
                      <a:tailEnd type="none" w="med" len="med"/>
                    </a:lnB>
                  </a:tcPr>
                </a:tc>
                <a:extLst>
                  <a:ext uri="{0D108BD9-81ED-4DB2-BD59-A6C34878D82A}">
                    <a16:rowId xmlns:a16="http://schemas.microsoft.com/office/drawing/2014/main" val="10006"/>
                  </a:ext>
                </a:extLst>
              </a:tr>
              <a:tr h="217614">
                <a:tc>
                  <a:txBody>
                    <a:bodyPr/>
                    <a:lstStyle/>
                    <a:p>
                      <a:pPr algn="l"/>
                      <a:r>
                        <a:rPr lang="en-ZA" sz="1400" b="0" i="0" dirty="0">
                          <a:solidFill>
                            <a:schemeClr val="tx1">
                              <a:lumMod val="65000"/>
                              <a:lumOff val="35000"/>
                            </a:schemeClr>
                          </a:solidFill>
                          <a:latin typeface="Avenir Next LT Pro" panose="020B0504020202020204" pitchFamily="34" charset="77"/>
                        </a:rPr>
                        <a:t>Cabernet Sauvignon</a:t>
                      </a:r>
                    </a:p>
                  </a:txBody>
                  <a:tcPr anchor="ctr">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tc>
                  <a:txBody>
                    <a:bodyPr/>
                    <a:lstStyle/>
                    <a:p>
                      <a:pPr algn="ctr"/>
                      <a:r>
                        <a:rPr lang="en-ZA" sz="1400" b="0" i="0" dirty="0">
                          <a:solidFill>
                            <a:schemeClr val="tx1">
                              <a:lumMod val="50000"/>
                              <a:lumOff val="50000"/>
                            </a:schemeClr>
                          </a:solidFill>
                          <a:latin typeface="Avenir Next LT Pro" panose="020B0504020202020204" pitchFamily="34" charset="77"/>
                        </a:rPr>
                        <a:t>9.9%</a:t>
                      </a:r>
                    </a:p>
                  </a:txBody>
                  <a:tcPr anchor="ctr">
                    <a:lnL w="12700" cap="flat" cmpd="sng" algn="ctr">
                      <a:solidFill>
                        <a:prstClr val="white">
                          <a:lumMod val="50000"/>
                        </a:prstClr>
                      </a:solidFill>
                      <a:prstDash val="solid"/>
                      <a:round/>
                      <a:headEnd type="none" w="med" len="med"/>
                      <a:tailEnd type="none" w="med" len="med"/>
                    </a:lnL>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extLst>
                  <a:ext uri="{0D108BD9-81ED-4DB2-BD59-A6C34878D82A}">
                    <a16:rowId xmlns:a16="http://schemas.microsoft.com/office/drawing/2014/main" val="10007"/>
                  </a:ext>
                </a:extLst>
              </a:tr>
              <a:tr h="221158">
                <a:tc>
                  <a:txBody>
                    <a:bodyPr/>
                    <a:lstStyle/>
                    <a:p>
                      <a:pPr algn="l"/>
                      <a:r>
                        <a:rPr lang="en-ZA" sz="1400" b="0" i="0" dirty="0">
                          <a:solidFill>
                            <a:schemeClr val="tx1">
                              <a:lumMod val="65000"/>
                              <a:lumOff val="35000"/>
                            </a:schemeClr>
                          </a:solidFill>
                          <a:latin typeface="Avenir Next LT Pro" panose="020B0504020202020204" pitchFamily="34" charset="77"/>
                        </a:rPr>
                        <a:t>Shiraz</a:t>
                      </a:r>
                    </a:p>
                  </a:txBody>
                  <a:tcPr anchor="ctr">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tc>
                  <a:txBody>
                    <a:bodyPr/>
                    <a:lstStyle/>
                    <a:p>
                      <a:pPr algn="ctr"/>
                      <a:r>
                        <a:rPr lang="en-ZA" sz="1400" b="0" i="0" dirty="0">
                          <a:solidFill>
                            <a:schemeClr val="tx1">
                              <a:lumMod val="50000"/>
                              <a:lumOff val="50000"/>
                            </a:schemeClr>
                          </a:solidFill>
                          <a:latin typeface="Avenir Next LT Pro" panose="020B0504020202020204" pitchFamily="34" charset="77"/>
                        </a:rPr>
                        <a:t>9.4%</a:t>
                      </a:r>
                    </a:p>
                  </a:txBody>
                  <a:tcPr anchor="ctr">
                    <a:lnL w="12700" cap="flat" cmpd="sng" algn="ctr">
                      <a:solidFill>
                        <a:prstClr val="white">
                          <a:lumMod val="50000"/>
                        </a:prstClr>
                      </a:solidFill>
                      <a:prstDash val="solid"/>
                      <a:round/>
                      <a:headEnd type="none" w="med" len="med"/>
                      <a:tailEnd type="none" w="med" len="med"/>
                    </a:lnL>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extLst>
                  <a:ext uri="{0D108BD9-81ED-4DB2-BD59-A6C34878D82A}">
                    <a16:rowId xmlns:a16="http://schemas.microsoft.com/office/drawing/2014/main" val="10008"/>
                  </a:ext>
                </a:extLst>
              </a:tr>
              <a:tr h="203437">
                <a:tc>
                  <a:txBody>
                    <a:bodyPr/>
                    <a:lstStyle/>
                    <a:p>
                      <a:pPr algn="l"/>
                      <a:r>
                        <a:rPr lang="en-ZA" sz="1400" b="0" i="0" dirty="0">
                          <a:solidFill>
                            <a:schemeClr val="tx1">
                              <a:lumMod val="65000"/>
                              <a:lumOff val="35000"/>
                            </a:schemeClr>
                          </a:solidFill>
                          <a:latin typeface="Avenir Next LT Pro" panose="020B0504020202020204" pitchFamily="34" charset="77"/>
                        </a:rPr>
                        <a:t>Pinotage</a:t>
                      </a:r>
                    </a:p>
                  </a:txBody>
                  <a:tcPr anchor="ctr">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tc>
                  <a:txBody>
                    <a:bodyPr/>
                    <a:lstStyle/>
                    <a:p>
                      <a:pPr algn="ctr"/>
                      <a:r>
                        <a:rPr lang="en-ZA" sz="1400" b="0" i="0" dirty="0">
                          <a:solidFill>
                            <a:schemeClr val="tx1">
                              <a:lumMod val="50000"/>
                              <a:lumOff val="50000"/>
                            </a:schemeClr>
                          </a:solidFill>
                          <a:latin typeface="Avenir Next LT Pro" panose="020B0504020202020204" pitchFamily="34" charset="77"/>
                        </a:rPr>
                        <a:t>7.6%</a:t>
                      </a:r>
                    </a:p>
                  </a:txBody>
                  <a:tcPr anchor="ctr">
                    <a:lnL w="12700" cap="flat" cmpd="sng" algn="ctr">
                      <a:solidFill>
                        <a:prstClr val="white">
                          <a:lumMod val="50000"/>
                        </a:prstClr>
                      </a:solidFill>
                      <a:prstDash val="solid"/>
                      <a:round/>
                      <a:headEnd type="none" w="med" len="med"/>
                      <a:tailEnd type="none" w="med" len="med"/>
                    </a:lnL>
                    <a:lnT w="12700" cap="flat" cmpd="sng" algn="ctr">
                      <a:solidFill>
                        <a:prstClr val="white">
                          <a:lumMod val="50000"/>
                        </a:prstClr>
                      </a:solidFill>
                      <a:prstDash val="solid"/>
                      <a:round/>
                      <a:headEnd type="none" w="med" len="med"/>
                      <a:tailEnd type="none" w="med" len="med"/>
                    </a:lnT>
                    <a:lnB w="12700" cap="flat" cmpd="sng" algn="ctr">
                      <a:solidFill>
                        <a:prstClr val="white">
                          <a:lumMod val="50000"/>
                        </a:prstClr>
                      </a:solidFill>
                      <a:prstDash val="solid"/>
                      <a:round/>
                      <a:headEnd type="none" w="med" len="med"/>
                      <a:tailEnd type="none" w="med" len="med"/>
                    </a:lnB>
                  </a:tcPr>
                </a:tc>
                <a:extLst>
                  <a:ext uri="{0D108BD9-81ED-4DB2-BD59-A6C34878D82A}">
                    <a16:rowId xmlns:a16="http://schemas.microsoft.com/office/drawing/2014/main" val="10009"/>
                  </a:ext>
                </a:extLst>
              </a:tr>
              <a:tr h="217614">
                <a:tc>
                  <a:txBody>
                    <a:bodyPr/>
                    <a:lstStyle/>
                    <a:p>
                      <a:pPr algn="l"/>
                      <a:r>
                        <a:rPr lang="en-ZA" sz="1400" b="0" i="0" dirty="0">
                          <a:solidFill>
                            <a:schemeClr val="tx1">
                              <a:lumMod val="65000"/>
                              <a:lumOff val="35000"/>
                            </a:schemeClr>
                          </a:solidFill>
                          <a:latin typeface="Avenir Next LT Pro" panose="020B0504020202020204" pitchFamily="34" charset="77"/>
                        </a:rPr>
                        <a:t>Merlot</a:t>
                      </a:r>
                    </a:p>
                  </a:txBody>
                  <a:tcPr anchor="ctr">
                    <a:lnR w="12700" cap="flat" cmpd="sng" algn="ctr">
                      <a:solidFill>
                        <a:prstClr val="white">
                          <a:lumMod val="50000"/>
                        </a:prstClr>
                      </a:solidFill>
                      <a:prstDash val="solid"/>
                      <a:round/>
                      <a:headEnd type="none" w="med" len="med"/>
                      <a:tailEnd type="none" w="med" len="med"/>
                    </a:lnR>
                    <a:lnT w="12700" cap="flat" cmpd="sng" algn="ctr">
                      <a:solidFill>
                        <a:prstClr val="white">
                          <a:lumMod val="50000"/>
                        </a:prstClr>
                      </a:solidFill>
                      <a:prstDash val="solid"/>
                      <a:round/>
                      <a:headEnd type="none" w="med" len="med"/>
                      <a:tailEnd type="none" w="med" len="med"/>
                    </a:lnT>
                  </a:tcPr>
                </a:tc>
                <a:tc>
                  <a:txBody>
                    <a:bodyPr/>
                    <a:lstStyle/>
                    <a:p>
                      <a:pPr algn="ctr"/>
                      <a:r>
                        <a:rPr lang="en-ZA" sz="1400" b="0" i="0" dirty="0">
                          <a:solidFill>
                            <a:schemeClr val="tx1">
                              <a:lumMod val="50000"/>
                              <a:lumOff val="50000"/>
                            </a:schemeClr>
                          </a:solidFill>
                          <a:latin typeface="Avenir Next LT Pro" panose="020B0504020202020204" pitchFamily="34" charset="77"/>
                        </a:rPr>
                        <a:t>5.7%</a:t>
                      </a:r>
                    </a:p>
                  </a:txBody>
                  <a:tcPr anchor="ctr">
                    <a:lnL w="12700" cap="flat" cmpd="sng" algn="ctr">
                      <a:solidFill>
                        <a:prstClr val="white">
                          <a:lumMod val="50000"/>
                        </a:prstClr>
                      </a:solidFill>
                      <a:prstDash val="solid"/>
                      <a:round/>
                      <a:headEnd type="none" w="med" len="med"/>
                      <a:tailEnd type="none" w="med" len="med"/>
                    </a:lnL>
                    <a:lnT w="12700" cap="flat" cmpd="sng" algn="ctr">
                      <a:solidFill>
                        <a:prstClr val="white">
                          <a:lumMod val="50000"/>
                        </a:prstClr>
                      </a:solidFill>
                      <a:prstDash val="solid"/>
                      <a:round/>
                      <a:headEnd type="none" w="med" len="med"/>
                      <a:tailEnd type="none" w="med" len="med"/>
                    </a:lnT>
                  </a:tcPr>
                </a:tc>
                <a:extLst>
                  <a:ext uri="{0D108BD9-81ED-4DB2-BD59-A6C34878D82A}">
                    <a16:rowId xmlns:a16="http://schemas.microsoft.com/office/drawing/2014/main" val="10010"/>
                  </a:ext>
                </a:extLst>
              </a:tr>
              <a:tr h="0">
                <a:tc>
                  <a:txBody>
                    <a:bodyPr/>
                    <a:lstStyle/>
                    <a:p>
                      <a:pPr algn="l"/>
                      <a:r>
                        <a:rPr lang="en-ZA" sz="1400" b="1" i="0" dirty="0">
                          <a:solidFill>
                            <a:schemeClr val="bg1"/>
                          </a:solidFill>
                          <a:latin typeface="Avenir Next LT Pro Demi" panose="020B0504020202020204" pitchFamily="34" charset="77"/>
                        </a:rPr>
                        <a:t>Total red-wine varietes</a:t>
                      </a:r>
                    </a:p>
                  </a:txBody>
                  <a:tcPr anchor="ctr">
                    <a:solidFill>
                      <a:srgbClr val="7E112B"/>
                    </a:solidFill>
                  </a:tcPr>
                </a:tc>
                <a:tc>
                  <a:txBody>
                    <a:bodyPr/>
                    <a:lstStyle/>
                    <a:p>
                      <a:pPr algn="ctr"/>
                      <a:r>
                        <a:rPr lang="en-ZA" sz="1400" b="1" i="0" dirty="0">
                          <a:solidFill>
                            <a:schemeClr val="bg1"/>
                          </a:solidFill>
                          <a:latin typeface="Avenir Next LT Pro Demi" panose="020B0504020202020204" pitchFamily="34" charset="77"/>
                        </a:rPr>
                        <a:t>44%</a:t>
                      </a:r>
                    </a:p>
                  </a:txBody>
                  <a:tcPr anchor="ctr">
                    <a:solidFill>
                      <a:srgbClr val="7E112B"/>
                    </a:solidFill>
                  </a:tcPr>
                </a:tc>
                <a:extLst>
                  <a:ext uri="{0D108BD9-81ED-4DB2-BD59-A6C34878D82A}">
                    <a16:rowId xmlns:a16="http://schemas.microsoft.com/office/drawing/2014/main" val="10011"/>
                  </a:ext>
                </a:extLst>
              </a:tr>
            </a:tbl>
          </a:graphicData>
        </a:graphic>
      </p:graphicFrame>
      <p:sp>
        <p:nvSpPr>
          <p:cNvPr id="5" name="Subtitle 4">
            <a:extLst>
              <a:ext uri="{FF2B5EF4-FFF2-40B4-BE49-F238E27FC236}">
                <a16:creationId xmlns:a16="http://schemas.microsoft.com/office/drawing/2014/main" id="{C3818CFE-0273-28E2-6EF6-AB82BCFA85DB}"/>
              </a:ext>
            </a:extLst>
          </p:cNvPr>
          <p:cNvSpPr>
            <a:spLocks noGrp="1"/>
          </p:cNvSpPr>
          <p:nvPr>
            <p:ph type="subTitle" idx="1"/>
          </p:nvPr>
        </p:nvSpPr>
        <p:spPr/>
        <p:txBody>
          <a:bodyPr/>
          <a:lstStyle/>
          <a:p>
            <a:r>
              <a:rPr lang="en-GB" dirty="0"/>
              <a:t>Wine grapes as % of total vineyard area</a:t>
            </a:r>
          </a:p>
        </p:txBody>
      </p:sp>
      <p:sp>
        <p:nvSpPr>
          <p:cNvPr id="11" name="TextBox 10">
            <a:extLst>
              <a:ext uri="{FF2B5EF4-FFF2-40B4-BE49-F238E27FC236}">
                <a16:creationId xmlns:a16="http://schemas.microsoft.com/office/drawing/2014/main" id="{53DAA9B8-1620-E9DF-660E-44FC3E0BEA89}"/>
              </a:ext>
            </a:extLst>
          </p:cNvPr>
          <p:cNvSpPr txBox="1"/>
          <p:nvPr/>
        </p:nvSpPr>
        <p:spPr>
          <a:xfrm>
            <a:off x="7809858" y="5251873"/>
            <a:ext cx="722955" cy="123111"/>
          </a:xfrm>
          <a:prstGeom prst="rect">
            <a:avLst/>
          </a:prstGeom>
          <a:noFill/>
        </p:spPr>
        <p:txBody>
          <a:bodyPr wrap="none" lIns="0" tIns="0" rIns="0" bIns="0" rtlCol="0">
            <a:spAutoFit/>
          </a:bodyPr>
          <a:lstStyle/>
          <a:p>
            <a:pPr algn="r"/>
            <a:r>
              <a:rPr lang="en-US" sz="800" dirty="0">
                <a:latin typeface="Avenir Next LT Pro" panose="020B0504020202020204" pitchFamily="34" charset="77"/>
              </a:rPr>
              <a:t>Source:  SAWIS</a:t>
            </a:r>
            <a:endParaRPr lang="en-ZA" sz="800" dirty="0">
              <a:solidFill>
                <a:schemeClr val="tx1">
                  <a:lumMod val="65000"/>
                  <a:lumOff val="35000"/>
                </a:schemeClr>
              </a:solidFill>
              <a:latin typeface="Avenir Next LT Pro" panose="020B0504020202020204" pitchFamily="34" charset="77"/>
            </a:endParaRPr>
          </a:p>
        </p:txBody>
      </p:sp>
    </p:spTree>
    <p:extLst>
      <p:ext uri="{BB962C8B-B14F-4D97-AF65-F5344CB8AC3E}">
        <p14:creationId xmlns:p14="http://schemas.microsoft.com/office/powerpoint/2010/main" val="29521664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0A8E687-DEF1-2668-0B1D-D0617EF8987D}"/>
              </a:ext>
            </a:extLst>
          </p:cNvPr>
          <p:cNvPicPr>
            <a:picLocks noChangeAspect="1"/>
          </p:cNvPicPr>
          <p:nvPr/>
        </p:nvPicPr>
        <p:blipFill>
          <a:blip r:embed="rId3"/>
          <a:srcRect t="10625" b="10625"/>
          <a:stretch/>
        </p:blipFill>
        <p:spPr>
          <a:xfrm>
            <a:off x="-2" y="368300"/>
            <a:ext cx="9144000" cy="5400675"/>
          </a:xfrm>
          <a:prstGeom prst="rect">
            <a:avLst/>
          </a:prstGeom>
        </p:spPr>
      </p:pic>
      <p:sp>
        <p:nvSpPr>
          <p:cNvPr id="14" name="TextBox 13">
            <a:extLst>
              <a:ext uri="{FF2B5EF4-FFF2-40B4-BE49-F238E27FC236}">
                <a16:creationId xmlns:a16="http://schemas.microsoft.com/office/drawing/2014/main" id="{C1B192DA-2981-E844-3CB9-CCF721DAA50C}"/>
              </a:ext>
            </a:extLst>
          </p:cNvPr>
          <p:cNvSpPr txBox="1"/>
          <p:nvPr/>
        </p:nvSpPr>
        <p:spPr>
          <a:xfrm>
            <a:off x="7809858" y="4582570"/>
            <a:ext cx="722955" cy="123111"/>
          </a:xfrm>
          <a:prstGeom prst="rect">
            <a:avLst/>
          </a:prstGeom>
          <a:noFill/>
        </p:spPr>
        <p:txBody>
          <a:bodyPr wrap="none" lIns="0" tIns="0" rIns="0" bIns="0" rtlCol="0">
            <a:spAutoFit/>
          </a:bodyPr>
          <a:lstStyle/>
          <a:p>
            <a:pPr algn="r"/>
            <a:r>
              <a:rPr lang="en-US" sz="800" dirty="0">
                <a:latin typeface="Avenir Next LT Pro" panose="020B0504020202020204" pitchFamily="34" charset="77"/>
              </a:rPr>
              <a:t>Source:  SAWIS</a:t>
            </a:r>
            <a:endParaRPr lang="en-ZA" sz="800" dirty="0">
              <a:solidFill>
                <a:schemeClr val="tx1">
                  <a:lumMod val="65000"/>
                  <a:lumOff val="35000"/>
                </a:schemeClr>
              </a:solidFill>
              <a:latin typeface="Avenir Next LT Pro" panose="020B0504020202020204" pitchFamily="34" charset="77"/>
            </a:endParaRPr>
          </a:p>
        </p:txBody>
      </p:sp>
      <p:sp>
        <p:nvSpPr>
          <p:cNvPr id="3" name="Subtitle 2">
            <a:extLst>
              <a:ext uri="{FF2B5EF4-FFF2-40B4-BE49-F238E27FC236}">
                <a16:creationId xmlns:a16="http://schemas.microsoft.com/office/drawing/2014/main" id="{D7162988-1926-A614-F657-F47FB83CD635}"/>
              </a:ext>
            </a:extLst>
          </p:cNvPr>
          <p:cNvSpPr>
            <a:spLocks noGrp="1"/>
          </p:cNvSpPr>
          <p:nvPr>
            <p:ph type="subTitle" idx="1"/>
          </p:nvPr>
        </p:nvSpPr>
        <p:spPr/>
        <p:txBody>
          <a:bodyPr/>
          <a:lstStyle/>
          <a:p>
            <a:r>
              <a:rPr lang="en-GB" dirty="0"/>
              <a:t>Age of vines per wine region for 2025 – hectares </a:t>
            </a:r>
            <a:br>
              <a:rPr lang="en-GB" dirty="0"/>
            </a:br>
            <a:r>
              <a:rPr lang="en-GB" dirty="0"/>
              <a:t>(Excluding Sultana)</a:t>
            </a:r>
          </a:p>
          <a:p>
            <a:endParaRPr lang="en-GB" dirty="0"/>
          </a:p>
        </p:txBody>
      </p:sp>
      <p:pic>
        <p:nvPicPr>
          <p:cNvPr id="3078" name="Picture 6">
            <a:extLst>
              <a:ext uri="{FF2B5EF4-FFF2-40B4-BE49-F238E27FC236}">
                <a16:creationId xmlns:a16="http://schemas.microsoft.com/office/drawing/2014/main" id="{45C6A721-2595-4817-A8C9-A5E92FD004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97038"/>
            <a:ext cx="9144000" cy="3462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2913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FEE66F3-A1B7-AA08-C3E9-1561169B7CF1}"/>
              </a:ext>
            </a:extLst>
          </p:cNvPr>
          <p:cNvSpPr>
            <a:spLocks noGrp="1"/>
          </p:cNvSpPr>
          <p:nvPr>
            <p:ph type="subTitle" idx="1"/>
          </p:nvPr>
        </p:nvSpPr>
        <p:spPr/>
        <p:txBody>
          <a:bodyPr/>
          <a:lstStyle/>
          <a:p>
            <a:r>
              <a:rPr lang="en-GB" dirty="0"/>
              <a:t>Exports in Litres</a:t>
            </a:r>
          </a:p>
        </p:txBody>
      </p:sp>
      <p:pic>
        <p:nvPicPr>
          <p:cNvPr id="5" name="Picture 4">
            <a:extLst>
              <a:ext uri="{FF2B5EF4-FFF2-40B4-BE49-F238E27FC236}">
                <a16:creationId xmlns:a16="http://schemas.microsoft.com/office/drawing/2014/main" id="{A07FD7F1-B225-4348-82A8-28F8C0DAB0CA}"/>
              </a:ext>
            </a:extLst>
          </p:cNvPr>
          <p:cNvPicPr>
            <a:picLocks noChangeAspect="1"/>
          </p:cNvPicPr>
          <p:nvPr/>
        </p:nvPicPr>
        <p:blipFill>
          <a:blip r:embed="rId3"/>
          <a:stretch>
            <a:fillRect/>
          </a:stretch>
        </p:blipFill>
        <p:spPr>
          <a:xfrm>
            <a:off x="0" y="1238881"/>
            <a:ext cx="9144000" cy="4380238"/>
          </a:xfrm>
          <a:prstGeom prst="rect">
            <a:avLst/>
          </a:prstGeom>
        </p:spPr>
      </p:pic>
    </p:spTree>
    <p:extLst>
      <p:ext uri="{BB962C8B-B14F-4D97-AF65-F5344CB8AC3E}">
        <p14:creationId xmlns:p14="http://schemas.microsoft.com/office/powerpoint/2010/main" val="3743998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l="15361" t="12371" r="31547" b="22062"/>
          <a:stretch>
            <a:fillRect/>
          </a:stretch>
        </p:blipFill>
        <p:spPr>
          <a:xfrm>
            <a:off x="1404594" y="848412"/>
            <a:ext cx="4854804" cy="4496586"/>
          </a:xfrm>
          <a:prstGeom prst="rect">
            <a:avLst/>
          </a:prstGeom>
        </p:spPr>
      </p:pic>
      <p:sp>
        <p:nvSpPr>
          <p:cNvPr id="5" name="TextBox 4"/>
          <p:cNvSpPr txBox="1"/>
          <p:nvPr/>
        </p:nvSpPr>
        <p:spPr>
          <a:xfrm>
            <a:off x="5981107" y="1375011"/>
            <a:ext cx="2530303" cy="3170099"/>
          </a:xfrm>
          <a:prstGeom prst="rect">
            <a:avLst/>
          </a:prstGeom>
          <a:noFill/>
        </p:spPr>
        <p:txBody>
          <a:bodyPr wrap="square" rtlCol="0">
            <a:spAutoFit/>
          </a:bodyPr>
          <a:lstStyle/>
          <a:p>
            <a:r>
              <a:rPr lang="en-US" sz="2000" dirty="0">
                <a:solidFill>
                  <a:schemeClr val="tx1">
                    <a:lumMod val="50000"/>
                    <a:lumOff val="50000"/>
                  </a:schemeClr>
                </a:solidFill>
                <a:latin typeface="Avenir Next LT Pro" panose="020B0504020202020204" pitchFamily="34" charset="77"/>
                <a:cs typeface="Myriad Pro Light"/>
              </a:rPr>
              <a:t>Africa</a:t>
            </a:r>
          </a:p>
          <a:p>
            <a:r>
              <a:rPr lang="en-US" sz="2000" dirty="0">
                <a:solidFill>
                  <a:schemeClr val="tx1">
                    <a:lumMod val="50000"/>
                    <a:lumOff val="50000"/>
                  </a:schemeClr>
                </a:solidFill>
                <a:latin typeface="Avenir Next LT Pro" panose="020B0504020202020204" pitchFamily="34" charset="77"/>
                <a:cs typeface="Myriad Pro Light"/>
              </a:rPr>
              <a:t>Canada</a:t>
            </a:r>
          </a:p>
          <a:p>
            <a:r>
              <a:rPr lang="en-US" sz="2000" dirty="0">
                <a:solidFill>
                  <a:schemeClr val="tx1">
                    <a:lumMod val="50000"/>
                    <a:lumOff val="50000"/>
                  </a:schemeClr>
                </a:solidFill>
                <a:latin typeface="Avenir Next LT Pro" panose="020B0504020202020204" pitchFamily="34" charset="77"/>
                <a:cs typeface="Myriad Pro Light"/>
              </a:rPr>
              <a:t>China</a:t>
            </a:r>
          </a:p>
          <a:p>
            <a:r>
              <a:rPr lang="en-US" sz="2000" dirty="0">
                <a:solidFill>
                  <a:schemeClr val="tx1">
                    <a:lumMod val="50000"/>
                    <a:lumOff val="50000"/>
                  </a:schemeClr>
                </a:solidFill>
                <a:latin typeface="Avenir Next LT Pro" panose="020B0504020202020204" pitchFamily="34" charset="77"/>
                <a:cs typeface="Myriad Pro Light"/>
              </a:rPr>
              <a:t>Germany</a:t>
            </a:r>
          </a:p>
          <a:p>
            <a:r>
              <a:rPr lang="en-US" sz="2000" dirty="0">
                <a:solidFill>
                  <a:schemeClr val="tx1">
                    <a:lumMod val="50000"/>
                    <a:lumOff val="50000"/>
                  </a:schemeClr>
                </a:solidFill>
                <a:latin typeface="Avenir Next LT Pro" panose="020B0504020202020204" pitchFamily="34" charset="77"/>
                <a:cs typeface="Myriad Pro Light"/>
              </a:rPr>
              <a:t>Hong Kong</a:t>
            </a:r>
          </a:p>
          <a:p>
            <a:r>
              <a:rPr lang="en-US" sz="2000" dirty="0">
                <a:solidFill>
                  <a:schemeClr val="tx1">
                    <a:lumMod val="50000"/>
                    <a:lumOff val="50000"/>
                  </a:schemeClr>
                </a:solidFill>
                <a:latin typeface="Avenir Next LT Pro" panose="020B0504020202020204" pitchFamily="34" charset="77"/>
                <a:cs typeface="Myriad Pro Light"/>
              </a:rPr>
              <a:t>Japan</a:t>
            </a:r>
          </a:p>
          <a:p>
            <a:r>
              <a:rPr lang="en-US" sz="2000" dirty="0">
                <a:solidFill>
                  <a:schemeClr val="tx1">
                    <a:lumMod val="50000"/>
                    <a:lumOff val="50000"/>
                  </a:schemeClr>
                </a:solidFill>
                <a:latin typeface="Avenir Next LT Pro" panose="020B0504020202020204" pitchFamily="34" charset="77"/>
                <a:cs typeface="Myriad Pro Light"/>
              </a:rPr>
              <a:t>Sweden</a:t>
            </a:r>
          </a:p>
          <a:p>
            <a:r>
              <a:rPr lang="en-US" sz="2000" dirty="0">
                <a:solidFill>
                  <a:schemeClr val="tx1">
                    <a:lumMod val="50000"/>
                    <a:lumOff val="50000"/>
                  </a:schemeClr>
                </a:solidFill>
                <a:latin typeface="Avenir Next LT Pro" panose="020B0504020202020204" pitchFamily="34" charset="77"/>
                <a:cs typeface="Myriad Pro Light"/>
              </a:rPr>
              <a:t>The Netherlands</a:t>
            </a:r>
          </a:p>
          <a:p>
            <a:r>
              <a:rPr lang="en-US" sz="2000" dirty="0">
                <a:solidFill>
                  <a:schemeClr val="tx1">
                    <a:lumMod val="50000"/>
                    <a:lumOff val="50000"/>
                  </a:schemeClr>
                </a:solidFill>
                <a:latin typeface="Avenir Next LT Pro" panose="020B0504020202020204" pitchFamily="34" charset="77"/>
                <a:cs typeface="Myriad Pro Light"/>
              </a:rPr>
              <a:t>UK</a:t>
            </a:r>
          </a:p>
          <a:p>
            <a:r>
              <a:rPr lang="en-US" sz="2000" dirty="0">
                <a:solidFill>
                  <a:schemeClr val="tx1">
                    <a:lumMod val="50000"/>
                    <a:lumOff val="50000"/>
                  </a:schemeClr>
                </a:solidFill>
                <a:latin typeface="Avenir Next LT Pro" panose="020B0504020202020204" pitchFamily="34" charset="77"/>
                <a:cs typeface="Myriad Pro Light"/>
              </a:rPr>
              <a:t>USA</a:t>
            </a:r>
          </a:p>
        </p:txBody>
      </p:sp>
      <p:sp>
        <p:nvSpPr>
          <p:cNvPr id="2" name="Subtitle 1">
            <a:extLst>
              <a:ext uri="{FF2B5EF4-FFF2-40B4-BE49-F238E27FC236}">
                <a16:creationId xmlns:a16="http://schemas.microsoft.com/office/drawing/2014/main" id="{EF3764C8-C494-40F9-F0D2-5A4B84733CB6}"/>
              </a:ext>
            </a:extLst>
          </p:cNvPr>
          <p:cNvSpPr>
            <a:spLocks noGrp="1"/>
          </p:cNvSpPr>
          <p:nvPr>
            <p:ph type="subTitle" idx="1"/>
          </p:nvPr>
        </p:nvSpPr>
        <p:spPr/>
        <p:txBody>
          <a:bodyPr>
            <a:normAutofit/>
          </a:bodyPr>
          <a:lstStyle/>
          <a:p>
            <a:r>
              <a:rPr lang="en-GB" dirty="0"/>
              <a:t>Countries</a:t>
            </a:r>
            <a:br>
              <a:rPr lang="en-GB" dirty="0"/>
            </a:br>
            <a:r>
              <a:rPr lang="en-GB" dirty="0"/>
              <a:t>www.wosa.co.za</a:t>
            </a:r>
          </a:p>
        </p:txBody>
      </p:sp>
    </p:spTree>
    <p:extLst>
      <p:ext uri="{BB962C8B-B14F-4D97-AF65-F5344CB8AC3E}">
        <p14:creationId xmlns:p14="http://schemas.microsoft.com/office/powerpoint/2010/main" val="41455149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1031" t="7423" r="12371" b="13814"/>
          <a:stretch>
            <a:fillRect/>
          </a:stretch>
        </p:blipFill>
        <p:spPr>
          <a:xfrm>
            <a:off x="771459" y="273376"/>
            <a:ext cx="7004116" cy="5401559"/>
          </a:xfrm>
          <a:prstGeom prst="rect">
            <a:avLst/>
          </a:prstGeom>
        </p:spPr>
      </p:pic>
      <p:sp>
        <p:nvSpPr>
          <p:cNvPr id="2" name="Subtitle 1">
            <a:extLst>
              <a:ext uri="{FF2B5EF4-FFF2-40B4-BE49-F238E27FC236}">
                <a16:creationId xmlns:a16="http://schemas.microsoft.com/office/drawing/2014/main" id="{30CEEE88-1B57-7563-18F8-9B788862453E}"/>
              </a:ext>
            </a:extLst>
          </p:cNvPr>
          <p:cNvSpPr>
            <a:spLocks noGrp="1"/>
          </p:cNvSpPr>
          <p:nvPr>
            <p:ph type="subTitle" idx="1"/>
          </p:nvPr>
        </p:nvSpPr>
        <p:spPr/>
        <p:txBody>
          <a:bodyPr>
            <a:normAutofit/>
          </a:bodyPr>
          <a:lstStyle/>
          <a:p>
            <a:r>
              <a:rPr lang="en-GB" dirty="0"/>
              <a:t>Accolades</a:t>
            </a:r>
            <a:br>
              <a:rPr lang="en-GB" dirty="0"/>
            </a:br>
            <a:r>
              <a:rPr lang="en-GB" sz="2000" dirty="0">
                <a:solidFill>
                  <a:srgbClr val="5C3719"/>
                </a:solidFill>
                <a:latin typeface="Avenir Next LT Pro" panose="020B0504020202020204" pitchFamily="34" charset="77"/>
              </a:rPr>
              <a:t>IWSC | Robert Parker | Wine Spectator | IWC | Decanter</a:t>
            </a:r>
            <a:endParaRPr lang="en-GB" sz="2000" dirty="0"/>
          </a:p>
        </p:txBody>
      </p:sp>
    </p:spTree>
    <p:extLst>
      <p:ext uri="{BB962C8B-B14F-4D97-AF65-F5344CB8AC3E}">
        <p14:creationId xmlns:p14="http://schemas.microsoft.com/office/powerpoint/2010/main" val="33839479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104.jpg"/>
          <p:cNvPicPr>
            <a:picLocks noChangeAspect="1"/>
          </p:cNvPicPr>
          <p:nvPr/>
        </p:nvPicPr>
        <p:blipFill>
          <a:blip r:embed="rId3" cstate="email">
            <a:extLst>
              <a:ext uri="{28A0092B-C50C-407E-A947-70E740481C1C}">
                <a14:useLocalDpi xmlns:a14="http://schemas.microsoft.com/office/drawing/2010/main"/>
              </a:ext>
            </a:extLst>
          </a:blip>
          <a:srcRect l="8314" t="7051" r="8346" b="17193"/>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F2833DCB-7199-B22A-65BB-AD4E21E25C64}"/>
              </a:ext>
            </a:extLst>
          </p:cNvPr>
          <p:cNvSpPr>
            <a:spLocks noGrp="1"/>
          </p:cNvSpPr>
          <p:nvPr>
            <p:ph type="subTitle" idx="1"/>
          </p:nvPr>
        </p:nvSpPr>
        <p:spPr/>
        <p:txBody>
          <a:bodyPr/>
          <a:lstStyle/>
          <a:p>
            <a:r>
              <a:rPr lang="en-GB" dirty="0"/>
              <a:t>Why are our wines so special? </a:t>
            </a:r>
          </a:p>
          <a:p>
            <a:endParaRPr lang="en-GB" dirty="0"/>
          </a:p>
          <a:p>
            <a:endParaRPr lang="en-GB" dirty="0"/>
          </a:p>
        </p:txBody>
      </p:sp>
    </p:spTree>
    <p:extLst>
      <p:ext uri="{BB962C8B-B14F-4D97-AF65-F5344CB8AC3E}">
        <p14:creationId xmlns:p14="http://schemas.microsoft.com/office/powerpoint/2010/main" val="41730991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105.jpg"/>
          <p:cNvPicPr>
            <a:picLocks noChangeAspect="1"/>
          </p:cNvPicPr>
          <p:nvPr/>
        </p:nvPicPr>
        <p:blipFill>
          <a:blip r:embed="rId3" cstate="email">
            <a:extLst>
              <a:ext uri="{28A0092B-C50C-407E-A947-70E740481C1C}">
                <a14:useLocalDpi xmlns:a14="http://schemas.microsoft.com/office/drawing/2010/main"/>
              </a:ext>
            </a:extLst>
          </a:blip>
          <a:srcRect l="8142" t="6879" r="8603" b="17441"/>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6AA2EE17-BFCC-0A4B-500A-0479026FF5B3}"/>
              </a:ext>
            </a:extLst>
          </p:cNvPr>
          <p:cNvSpPr>
            <a:spLocks noGrp="1"/>
          </p:cNvSpPr>
          <p:nvPr>
            <p:ph type="subTitle" idx="1"/>
          </p:nvPr>
        </p:nvSpPr>
        <p:spPr/>
        <p:txBody>
          <a:bodyPr/>
          <a:lstStyle/>
          <a:p>
            <a:r>
              <a:rPr lang="en-GB" dirty="0"/>
              <a:t>You can taste the life in our wines </a:t>
            </a:r>
          </a:p>
        </p:txBody>
      </p:sp>
    </p:spTree>
    <p:extLst>
      <p:ext uri="{BB962C8B-B14F-4D97-AF65-F5344CB8AC3E}">
        <p14:creationId xmlns:p14="http://schemas.microsoft.com/office/powerpoint/2010/main" val="31001997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106.jpg"/>
          <p:cNvPicPr>
            <a:picLocks noChangeAspect="1"/>
          </p:cNvPicPr>
          <p:nvPr/>
        </p:nvPicPr>
        <p:blipFill>
          <a:blip r:embed="rId3" cstate="email">
            <a:extLst>
              <a:ext uri="{28A0092B-C50C-407E-A947-70E740481C1C}">
                <a14:useLocalDpi xmlns:a14="http://schemas.microsoft.com/office/drawing/2010/main"/>
              </a:ext>
            </a:extLst>
          </a:blip>
          <a:srcRect l="8202" t="6289" r="7569" b="17145"/>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BBD11910-6D41-E970-EE29-8139601CA9A5}"/>
              </a:ext>
            </a:extLst>
          </p:cNvPr>
          <p:cNvSpPr>
            <a:spLocks noGrp="1"/>
          </p:cNvSpPr>
          <p:nvPr>
            <p:ph type="subTitle" idx="1"/>
          </p:nvPr>
        </p:nvSpPr>
        <p:spPr/>
        <p:txBody>
          <a:bodyPr/>
          <a:lstStyle/>
          <a:p>
            <a:r>
              <a:rPr lang="en-GB" dirty="0"/>
              <a:t>You can taste the purity and intensity </a:t>
            </a:r>
          </a:p>
        </p:txBody>
      </p:sp>
    </p:spTree>
    <p:extLst>
      <p:ext uri="{BB962C8B-B14F-4D97-AF65-F5344CB8AC3E}">
        <p14:creationId xmlns:p14="http://schemas.microsoft.com/office/powerpoint/2010/main" val="31270813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0065E9-FB04-8506-C7D9-A8FC40D11CFA}"/>
              </a:ext>
            </a:extLst>
          </p:cNvPr>
          <p:cNvPicPr>
            <a:picLocks noChangeAspect="1"/>
          </p:cNvPicPr>
          <p:nvPr/>
        </p:nvPicPr>
        <p:blipFill>
          <a:blip r:embed="rId3"/>
          <a:srcRect/>
          <a:stretch/>
        </p:blipFill>
        <p:spPr>
          <a:xfrm>
            <a:off x="-2" y="-2"/>
            <a:ext cx="9144000" cy="6858000"/>
          </a:xfrm>
          <a:prstGeom prst="rect">
            <a:avLst/>
          </a:prstGeom>
        </p:spPr>
      </p:pic>
      <p:sp>
        <p:nvSpPr>
          <p:cNvPr id="4" name="object 20">
            <a:extLst>
              <a:ext uri="{FF2B5EF4-FFF2-40B4-BE49-F238E27FC236}">
                <a16:creationId xmlns:a16="http://schemas.microsoft.com/office/drawing/2014/main" id="{14A8A0BC-F4C3-2810-CA7E-B77F4C9696C9}"/>
              </a:ext>
            </a:extLst>
          </p:cNvPr>
          <p:cNvSpPr txBox="1"/>
          <p:nvPr/>
        </p:nvSpPr>
        <p:spPr>
          <a:xfrm>
            <a:off x="22860" y="2934980"/>
            <a:ext cx="9121140" cy="630942"/>
          </a:xfrm>
          <a:prstGeom prst="rect">
            <a:avLst/>
          </a:prstGeom>
        </p:spPr>
        <p:txBody>
          <a:bodyPr vert="horz" wrap="square" lIns="0" tIns="15240" rIns="0" bIns="0" rtlCol="0">
            <a:spAutoFit/>
          </a:bodyPr>
          <a:lstStyle/>
          <a:p>
            <a:pPr algn="ctr">
              <a:lnSpc>
                <a:spcPct val="100000"/>
              </a:lnSpc>
              <a:spcBef>
                <a:spcPts val="120"/>
              </a:spcBef>
            </a:pPr>
            <a:r>
              <a:rPr lang="en-US" sz="4000" b="1" spc="-65" dirty="0">
                <a:solidFill>
                  <a:srgbClr val="FFFFFF"/>
                </a:solidFill>
                <a:latin typeface="Avenir Next LT Pro Demi" panose="020B0504020202020204" pitchFamily="34" charset="77"/>
                <a:cs typeface="Segoe UI"/>
              </a:rPr>
              <a:t>“We are all South Africans.” </a:t>
            </a:r>
            <a:endParaRPr sz="4000" b="1" dirty="0">
              <a:latin typeface="Avenir Next LT Pro Demi" panose="020B0504020202020204" pitchFamily="34" charset="77"/>
              <a:cs typeface="Segoe UI"/>
            </a:endParaRPr>
          </a:p>
        </p:txBody>
      </p:sp>
    </p:spTree>
    <p:extLst>
      <p:ext uri="{BB962C8B-B14F-4D97-AF65-F5344CB8AC3E}">
        <p14:creationId xmlns:p14="http://schemas.microsoft.com/office/powerpoint/2010/main" val="37065638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11.jpg"/>
          <p:cNvPicPr>
            <a:picLocks noChangeAspect="1"/>
          </p:cNvPicPr>
          <p:nvPr/>
        </p:nvPicPr>
        <p:blipFill>
          <a:blip r:embed="rId3">
            <a:extLst>
              <a:ext uri="{28A0092B-C50C-407E-A947-70E740481C1C}">
                <a14:useLocalDpi xmlns:a14="http://schemas.microsoft.com/office/drawing/2010/main"/>
              </a:ext>
            </a:extLst>
          </a:blip>
          <a:srcRect l="7730" t="7246" r="6610" b="17372"/>
          <a:stretch>
            <a:fillRect/>
          </a:stretch>
        </p:blipFill>
        <p:spPr>
          <a:xfrm>
            <a:off x="611188" y="368300"/>
            <a:ext cx="7921625" cy="5400675"/>
          </a:xfrm>
          <a:prstGeom prst="rect">
            <a:avLst/>
          </a:prstGeom>
        </p:spPr>
      </p:pic>
      <p:sp>
        <p:nvSpPr>
          <p:cNvPr id="2" name="Subtitle 1">
            <a:extLst>
              <a:ext uri="{FF2B5EF4-FFF2-40B4-BE49-F238E27FC236}">
                <a16:creationId xmlns:a16="http://schemas.microsoft.com/office/drawing/2014/main" id="{AEDB68CC-3903-5824-9AD4-9EA71BF05D02}"/>
              </a:ext>
            </a:extLst>
          </p:cNvPr>
          <p:cNvSpPr>
            <a:spLocks noGrp="1"/>
          </p:cNvSpPr>
          <p:nvPr>
            <p:ph type="subTitle" idx="1"/>
          </p:nvPr>
        </p:nvSpPr>
        <p:spPr/>
        <p:txBody>
          <a:bodyPr/>
          <a:lstStyle/>
          <a:p>
            <a:r>
              <a:rPr lang="en-GB" dirty="0"/>
              <a:t>Thank you</a:t>
            </a:r>
          </a:p>
        </p:txBody>
      </p:sp>
    </p:spTree>
    <p:extLst>
      <p:ext uri="{BB962C8B-B14F-4D97-AF65-F5344CB8AC3E}">
        <p14:creationId xmlns:p14="http://schemas.microsoft.com/office/powerpoint/2010/main" val="286748370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a16="http://schemas.microsoft.com/office/drawing/2014/main"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346C6A8C4CA94CB00B01AFB5E2094A" ma:contentTypeVersion="11" ma:contentTypeDescription="Create a new document." ma:contentTypeScope="" ma:versionID="49be0988eb51740e01b0dbc40eb840de">
  <xsd:schema xmlns:xsd="http://www.w3.org/2001/XMLSchema" xmlns:xs="http://www.w3.org/2001/XMLSchema" xmlns:p="http://schemas.microsoft.com/office/2006/metadata/properties" xmlns:ns3="128f728f-aa7f-4875-9254-50845787e56f" targetNamespace="http://schemas.microsoft.com/office/2006/metadata/properties" ma:root="true" ma:fieldsID="1d4f80b1b5e282da28cf5efeab2b00bc" ns3:_="">
    <xsd:import namespace="128f728f-aa7f-4875-9254-50845787e56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LengthInSeconds" minOccurs="0"/>
                <xsd:element ref="ns3:MediaServiceLocation"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8f728f-aa7f-4875-9254-50845787e56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82EC26B-3211-469A-B172-EA4A0AE945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8f728f-aa7f-4875-9254-50845787e5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4ADE98-0F11-493F-9030-306A7FA67BFD}">
  <ds:schemaRefs>
    <ds:schemaRef ds:uri="http://schemas.microsoft.com/sharepoint/v3/contenttype/forms"/>
  </ds:schemaRefs>
</ds:datastoreItem>
</file>

<file path=customXml/itemProps3.xml><?xml version="1.0" encoding="utf-8"?>
<ds:datastoreItem xmlns:ds="http://schemas.openxmlformats.org/officeDocument/2006/customXml" ds:itemID="{6DE548EA-04EF-4E15-9386-83143A88D779}">
  <ds:schemaRefs>
    <ds:schemaRef ds:uri="http://purl.org/dc/elements/1.1/"/>
    <ds:schemaRef ds:uri="http://schemas.openxmlformats.org/package/2006/metadata/core-properties"/>
    <ds:schemaRef ds:uri="http://www.w3.org/XML/1998/namespace"/>
    <ds:schemaRef ds:uri="http://purl.org/dc/dcmitype/"/>
    <ds:schemaRef ds:uri="http://schemas.microsoft.com/office/2006/documentManagement/types"/>
    <ds:schemaRef ds:uri="http://purl.org/dc/terms/"/>
    <ds:schemaRef ds:uri="128f728f-aa7f-4875-9254-50845787e56f"/>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10727</TotalTime>
  <Words>3586</Words>
  <Application>Microsoft Office PowerPoint</Application>
  <PresentationFormat>On-screen Show (4:3)</PresentationFormat>
  <Paragraphs>422</Paragraphs>
  <Slides>107</Slides>
  <Notes>107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107</vt:i4>
      </vt:variant>
    </vt:vector>
  </HeadingPairs>
  <TitlesOfParts>
    <vt:vector size="115" baseType="lpstr">
      <vt:lpstr>Arial</vt:lpstr>
      <vt:lpstr>Avenir Next LT Pro</vt:lpstr>
      <vt:lpstr>Avenir Next LT Pro Demi</vt:lpstr>
      <vt:lpstr>Calibri</vt:lpstr>
      <vt:lpstr>Myriad Pro Light</vt:lpstr>
      <vt:lpstr>Segoe UI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Hanlie Eagleton</cp:lastModifiedBy>
  <cp:revision>271</cp:revision>
  <cp:lastPrinted>2016-05-23T10:12:21Z</cp:lastPrinted>
  <dcterms:created xsi:type="dcterms:W3CDTF">2013-06-26T13:00:34Z</dcterms:created>
  <dcterms:modified xsi:type="dcterms:W3CDTF">2026-09-16T11:03:00Z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0x01010096346C6A8C4CA94CB00B01AFB5E2094A</vt:lpwstr>
  </property>
</Properties>
</file>